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1" r:id="rId4"/>
    <p:sldId id="262" r:id="rId5"/>
    <p:sldId id="258" r:id="rId6"/>
    <p:sldId id="274" r:id="rId7"/>
    <p:sldId id="268" r:id="rId8"/>
    <p:sldId id="267" r:id="rId9"/>
    <p:sldId id="269" r:id="rId10"/>
    <p:sldId id="277" r:id="rId11"/>
    <p:sldId id="270" r:id="rId12"/>
    <p:sldId id="271" r:id="rId13"/>
    <p:sldId id="272" r:id="rId14"/>
    <p:sldId id="278" r:id="rId15"/>
    <p:sldId id="275" r:id="rId16"/>
    <p:sldId id="276" r:id="rId17"/>
    <p:sldId id="279" r:id="rId18"/>
    <p:sldId id="280" r:id="rId19"/>
    <p:sldId id="281" r:id="rId20"/>
    <p:sldId id="282" r:id="rId21"/>
    <p:sldId id="283" r:id="rId22"/>
    <p:sldId id="259" r:id="rId23"/>
    <p:sldId id="284" r:id="rId24"/>
    <p:sldId id="287" r:id="rId25"/>
    <p:sldId id="288" r:id="rId26"/>
    <p:sldId id="289" r:id="rId27"/>
    <p:sldId id="285" r:id="rId28"/>
    <p:sldId id="286" r:id="rId29"/>
    <p:sldId id="290" r:id="rId3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14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s-ES" smtClean="0"/>
              <a:t>Haga clic para modificar el estilo de título del patrón</a:t>
            </a:r>
            <a:endParaRPr lang="en-US"/>
          </a:p>
        </p:txBody>
      </p:sp>
      <p:sp>
        <p:nvSpPr>
          <p:cNvPr id="20" name="19 Subtítulo"/>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7" name="18 Marcador de fecha"/>
          <p:cNvSpPr>
            <a:spLocks noGrp="1"/>
          </p:cNvSpPr>
          <p:nvPr>
            <p:ph type="dt" sz="half" idx="10"/>
          </p:nvPr>
        </p:nvSpPr>
        <p:spPr/>
        <p:txBody>
          <a:bodyPr/>
          <a:lstStyle>
            <a:lvl1pPr>
              <a:defRPr/>
            </a:lvl1pPr>
            <a:extLst/>
          </a:lstStyle>
          <a:p>
            <a:pPr>
              <a:defRPr/>
            </a:pPr>
            <a:fld id="{E62A7A1D-03BD-4D20-BCC1-CE44B89C3C09}" type="datetimeFigureOut">
              <a:rPr lang="es-ES"/>
              <a:pPr>
                <a:defRPr/>
              </a:pPr>
              <a:t>24/03/2015</a:t>
            </a:fld>
            <a:endParaRPr lang="es-ES"/>
          </a:p>
        </p:txBody>
      </p:sp>
      <p:sp>
        <p:nvSpPr>
          <p:cNvPr id="8" name="7 Marcador de pie de página"/>
          <p:cNvSpPr>
            <a:spLocks noGrp="1"/>
          </p:cNvSpPr>
          <p:nvPr>
            <p:ph type="ftr" sz="quarter" idx="11"/>
          </p:nvPr>
        </p:nvSpPr>
        <p:spPr/>
        <p:txBody>
          <a:bodyPr/>
          <a:lstStyle>
            <a:lvl1pPr>
              <a:defRPr/>
            </a:lvl1pPr>
            <a:extLst/>
          </a:lstStyle>
          <a:p>
            <a:pPr>
              <a:defRPr/>
            </a:pPr>
            <a:endParaRPr lang="es-ES"/>
          </a:p>
        </p:txBody>
      </p:sp>
      <p:sp>
        <p:nvSpPr>
          <p:cNvPr id="9" name="10 Marcador de número de diapositiva"/>
          <p:cNvSpPr>
            <a:spLocks noGrp="1"/>
          </p:cNvSpPr>
          <p:nvPr>
            <p:ph type="sldNum" sz="quarter" idx="12"/>
          </p:nvPr>
        </p:nvSpPr>
        <p:spPr/>
        <p:txBody>
          <a:bodyPr/>
          <a:lstStyle>
            <a:lvl1pPr>
              <a:defRPr/>
            </a:lvl1pPr>
            <a:extLst/>
          </a:lstStyle>
          <a:p>
            <a:pPr>
              <a:defRPr/>
            </a:pPr>
            <a:fld id="{B7451D8E-0D5C-44CD-B266-11B0EDCB0E73}"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fld id="{B1FFFA69-76C5-4DE4-9F82-DC2509A80573}" type="datetimeFigureOut">
              <a:rPr lang="es-ES"/>
              <a:pPr>
                <a:defRPr/>
              </a:pPr>
              <a:t>24/03/2015</a:t>
            </a:fld>
            <a:endParaRPr lang="es-ES"/>
          </a:p>
        </p:txBody>
      </p:sp>
      <p:sp>
        <p:nvSpPr>
          <p:cNvPr id="5" name="17 Marcador de pie de página"/>
          <p:cNvSpPr>
            <a:spLocks noGrp="1"/>
          </p:cNvSpPr>
          <p:nvPr>
            <p:ph type="ftr" sz="quarter" idx="11"/>
          </p:nvPr>
        </p:nvSpPr>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p:txBody>
          <a:bodyPr/>
          <a:lstStyle>
            <a:lvl1pPr>
              <a:defRPr/>
            </a:lvl1pPr>
          </a:lstStyle>
          <a:p>
            <a:pPr>
              <a:defRPr/>
            </a:pPr>
            <a:fld id="{ABE8FF5E-7010-4FFE-BE75-A02FED9D113A}"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fld id="{A2966070-B6BC-4327-AFE0-7A5AD489B18E}" type="datetimeFigureOut">
              <a:rPr lang="es-ES"/>
              <a:pPr>
                <a:defRPr/>
              </a:pPr>
              <a:t>24/03/2015</a:t>
            </a:fld>
            <a:endParaRPr lang="es-ES"/>
          </a:p>
        </p:txBody>
      </p:sp>
      <p:sp>
        <p:nvSpPr>
          <p:cNvPr id="5" name="17 Marcador de pie de página"/>
          <p:cNvSpPr>
            <a:spLocks noGrp="1"/>
          </p:cNvSpPr>
          <p:nvPr>
            <p:ph type="ftr" sz="quarter" idx="11"/>
          </p:nvPr>
        </p:nvSpPr>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p:txBody>
          <a:bodyPr/>
          <a:lstStyle>
            <a:lvl1pPr>
              <a:defRPr/>
            </a:lvl1pPr>
          </a:lstStyle>
          <a:p>
            <a:pPr>
              <a:defRPr/>
            </a:pPr>
            <a:fld id="{E7E85519-5DC1-4E5B-9C47-3FECBACFCDCD}"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a:xfrm>
            <a:off x="502920" y="530352"/>
            <a:ext cx="8183880" cy="4187952"/>
          </a:xfrm>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fld id="{924A9A40-AC3F-4EF0-81DE-34F48F0A7AA3}" type="datetimeFigureOut">
              <a:rPr lang="es-ES"/>
              <a:pPr>
                <a:defRPr/>
              </a:pPr>
              <a:t>24/03/2015</a:t>
            </a:fld>
            <a:endParaRPr lang="es-ES"/>
          </a:p>
        </p:txBody>
      </p:sp>
      <p:sp>
        <p:nvSpPr>
          <p:cNvPr id="5" name="17 Marcador de pie de página"/>
          <p:cNvSpPr>
            <a:spLocks noGrp="1"/>
          </p:cNvSpPr>
          <p:nvPr>
            <p:ph type="ftr" sz="quarter" idx="11"/>
          </p:nvPr>
        </p:nvSpPr>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p:txBody>
          <a:bodyPr/>
          <a:lstStyle>
            <a:lvl1pPr>
              <a:defRPr/>
            </a:lvl1pPr>
          </a:lstStyle>
          <a:p>
            <a:pPr>
              <a:defRPr/>
            </a:pPr>
            <a:fld id="{C48E01F8-1966-4C18-A4C3-02BDB2081F95}"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13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fld id="{9082E2C0-764D-416B-A4EC-B63A0374845F}" type="datetimeFigureOut">
              <a:rPr lang="es-ES"/>
              <a:pPr>
                <a:defRPr/>
              </a:pPr>
              <a:t>24/03/2015</a:t>
            </a:fld>
            <a:endParaRPr lang="es-ES"/>
          </a:p>
        </p:txBody>
      </p:sp>
      <p:sp>
        <p:nvSpPr>
          <p:cNvPr id="7" name="4 Marcador de pie de página"/>
          <p:cNvSpPr>
            <a:spLocks noGrp="1"/>
          </p:cNvSpPr>
          <p:nvPr>
            <p:ph type="ftr" sz="quarter" idx="11"/>
          </p:nvPr>
        </p:nvSpPr>
        <p:spPr/>
        <p:txBody>
          <a:bodyPr/>
          <a:lstStyle>
            <a:lvl1pPr>
              <a:defRPr/>
            </a:lvl1pPr>
            <a:extLst/>
          </a:lstStyle>
          <a:p>
            <a:pPr>
              <a:defRPr/>
            </a:pPr>
            <a:endParaRPr lang="es-ES"/>
          </a:p>
        </p:txBody>
      </p:sp>
      <p:sp>
        <p:nvSpPr>
          <p:cNvPr id="8" name="5 Marcador de número de diapositiva"/>
          <p:cNvSpPr>
            <a:spLocks noGrp="1"/>
          </p:cNvSpPr>
          <p:nvPr>
            <p:ph type="sldNum" sz="quarter" idx="12"/>
          </p:nvPr>
        </p:nvSpPr>
        <p:spPr/>
        <p:txBody>
          <a:bodyPr/>
          <a:lstStyle>
            <a:lvl1pPr>
              <a:defRPr/>
            </a:lvl1pPr>
            <a:extLst/>
          </a:lstStyle>
          <a:p>
            <a:pPr>
              <a:defRPr/>
            </a:pPr>
            <a:fld id="{EBDE26E1-93B1-4BF1-B063-4A7240678EB1}"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4 Marcador de fecha"/>
          <p:cNvSpPr>
            <a:spLocks noGrp="1"/>
          </p:cNvSpPr>
          <p:nvPr>
            <p:ph type="dt" sz="half" idx="10"/>
          </p:nvPr>
        </p:nvSpPr>
        <p:spPr/>
        <p:txBody>
          <a:bodyPr/>
          <a:lstStyle>
            <a:lvl1pPr>
              <a:defRPr/>
            </a:lvl1pPr>
          </a:lstStyle>
          <a:p>
            <a:pPr>
              <a:defRPr/>
            </a:pPr>
            <a:fld id="{724CEA7B-3C3C-48AC-807C-FEF0B678C98D}" type="datetimeFigureOut">
              <a:rPr lang="es-ES"/>
              <a:pPr>
                <a:defRPr/>
              </a:pPr>
              <a:t>24/03/2015</a:t>
            </a:fld>
            <a:endParaRPr lang="es-ES"/>
          </a:p>
        </p:txBody>
      </p:sp>
      <p:sp>
        <p:nvSpPr>
          <p:cNvPr id="6" name="17 Marcador de pie de página"/>
          <p:cNvSpPr>
            <a:spLocks noGrp="1"/>
          </p:cNvSpPr>
          <p:nvPr>
            <p:ph type="ftr" sz="quarter" idx="11"/>
          </p:nvPr>
        </p:nvSpPr>
        <p:spPr/>
        <p:txBody>
          <a:bodyPr/>
          <a:lstStyle>
            <a:lvl1pPr>
              <a:defRPr/>
            </a:lvl1pPr>
          </a:lstStyle>
          <a:p>
            <a:pPr>
              <a:defRPr/>
            </a:pPr>
            <a:endParaRPr lang="es-ES"/>
          </a:p>
        </p:txBody>
      </p:sp>
      <p:sp>
        <p:nvSpPr>
          <p:cNvPr id="7" name="4 Marcador de número de diapositiva"/>
          <p:cNvSpPr>
            <a:spLocks noGrp="1"/>
          </p:cNvSpPr>
          <p:nvPr>
            <p:ph type="sldNum" sz="quarter" idx="12"/>
          </p:nvPr>
        </p:nvSpPr>
        <p:spPr/>
        <p:txBody>
          <a:bodyPr/>
          <a:lstStyle>
            <a:lvl1pPr>
              <a:defRPr/>
            </a:lvl1pPr>
          </a:lstStyle>
          <a:p>
            <a:pPr>
              <a:defRPr/>
            </a:pPr>
            <a:fld id="{D4605FB8-1D79-4855-9864-21BACE203D8F}"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lvl1pPr>
              <a:defRPr b="1"/>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24 Marcador de fecha"/>
          <p:cNvSpPr>
            <a:spLocks noGrp="1"/>
          </p:cNvSpPr>
          <p:nvPr>
            <p:ph type="dt" sz="half" idx="10"/>
          </p:nvPr>
        </p:nvSpPr>
        <p:spPr/>
        <p:txBody>
          <a:bodyPr/>
          <a:lstStyle>
            <a:lvl1pPr>
              <a:defRPr/>
            </a:lvl1pPr>
          </a:lstStyle>
          <a:p>
            <a:pPr>
              <a:defRPr/>
            </a:pPr>
            <a:fld id="{28716830-7B96-475A-9489-569DC2BE2421}" type="datetimeFigureOut">
              <a:rPr lang="es-ES"/>
              <a:pPr>
                <a:defRPr/>
              </a:pPr>
              <a:t>24/03/2015</a:t>
            </a:fld>
            <a:endParaRPr lang="es-ES"/>
          </a:p>
        </p:txBody>
      </p:sp>
      <p:sp>
        <p:nvSpPr>
          <p:cNvPr id="8" name="17 Marcador de pie de página"/>
          <p:cNvSpPr>
            <a:spLocks noGrp="1"/>
          </p:cNvSpPr>
          <p:nvPr>
            <p:ph type="ftr" sz="quarter" idx="11"/>
          </p:nvPr>
        </p:nvSpPr>
        <p:spPr/>
        <p:txBody>
          <a:bodyPr/>
          <a:lstStyle>
            <a:lvl1pPr>
              <a:defRPr/>
            </a:lvl1pPr>
          </a:lstStyle>
          <a:p>
            <a:pPr>
              <a:defRPr/>
            </a:pPr>
            <a:endParaRPr lang="es-ES"/>
          </a:p>
        </p:txBody>
      </p:sp>
      <p:sp>
        <p:nvSpPr>
          <p:cNvPr id="9" name="4 Marcador de número de diapositiva"/>
          <p:cNvSpPr>
            <a:spLocks noGrp="1"/>
          </p:cNvSpPr>
          <p:nvPr>
            <p:ph type="sldNum" sz="quarter" idx="12"/>
          </p:nvPr>
        </p:nvSpPr>
        <p:spPr/>
        <p:txBody>
          <a:bodyPr/>
          <a:lstStyle>
            <a:lvl1pPr>
              <a:defRPr/>
            </a:lvl1pPr>
          </a:lstStyle>
          <a:p>
            <a:pPr>
              <a:defRPr/>
            </a:pPr>
            <a:fld id="{23E21A28-5353-453A-89EA-85F737309A79}"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4 Marcador de fecha"/>
          <p:cNvSpPr>
            <a:spLocks noGrp="1"/>
          </p:cNvSpPr>
          <p:nvPr>
            <p:ph type="dt" sz="half" idx="10"/>
          </p:nvPr>
        </p:nvSpPr>
        <p:spPr/>
        <p:txBody>
          <a:bodyPr/>
          <a:lstStyle>
            <a:lvl1pPr>
              <a:defRPr/>
            </a:lvl1pPr>
          </a:lstStyle>
          <a:p>
            <a:pPr>
              <a:defRPr/>
            </a:pPr>
            <a:fld id="{3D8F7597-891B-4247-B9EA-ECADD451B9CC}" type="datetimeFigureOut">
              <a:rPr lang="es-ES"/>
              <a:pPr>
                <a:defRPr/>
              </a:pPr>
              <a:t>24/03/2015</a:t>
            </a:fld>
            <a:endParaRPr lang="es-ES"/>
          </a:p>
        </p:txBody>
      </p:sp>
      <p:sp>
        <p:nvSpPr>
          <p:cNvPr id="4" name="17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pPr>
              <a:defRPr/>
            </a:pPr>
            <a:fld id="{CC36AC34-A707-4C3C-AD15-948A8FDD2434}"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6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1 Marcador de fecha"/>
          <p:cNvSpPr>
            <a:spLocks noGrp="1"/>
          </p:cNvSpPr>
          <p:nvPr>
            <p:ph type="dt" sz="half" idx="10"/>
          </p:nvPr>
        </p:nvSpPr>
        <p:spPr/>
        <p:txBody>
          <a:bodyPr/>
          <a:lstStyle>
            <a:lvl1pPr>
              <a:defRPr/>
            </a:lvl1pPr>
            <a:extLst/>
          </a:lstStyle>
          <a:p>
            <a:pPr>
              <a:defRPr/>
            </a:pPr>
            <a:fld id="{C37AED81-15EB-444C-AB2D-890A52A5C597}" type="datetimeFigureOut">
              <a:rPr lang="es-ES"/>
              <a:pPr>
                <a:defRPr/>
              </a:pPr>
              <a:t>24/03/2015</a:t>
            </a:fld>
            <a:endParaRPr lang="es-ES"/>
          </a:p>
        </p:txBody>
      </p:sp>
      <p:sp>
        <p:nvSpPr>
          <p:cNvPr id="4" name="2 Marcador de pie de página"/>
          <p:cNvSpPr>
            <a:spLocks noGrp="1"/>
          </p:cNvSpPr>
          <p:nvPr>
            <p:ph type="ftr" sz="quarter" idx="11"/>
          </p:nvPr>
        </p:nvSpPr>
        <p:spPr/>
        <p:txBody>
          <a:bodyPr/>
          <a:lstStyle>
            <a:lvl1pPr>
              <a:defRPr/>
            </a:lvl1pPr>
            <a:extLst/>
          </a:lstStyle>
          <a:p>
            <a:pPr>
              <a:defRPr/>
            </a:pPr>
            <a:endParaRPr lang="es-ES"/>
          </a:p>
        </p:txBody>
      </p:sp>
      <p:sp>
        <p:nvSpPr>
          <p:cNvPr id="5" name="3 Marcador de número de diapositiva"/>
          <p:cNvSpPr>
            <a:spLocks noGrp="1"/>
          </p:cNvSpPr>
          <p:nvPr>
            <p:ph type="sldNum" sz="quarter" idx="12"/>
          </p:nvPr>
        </p:nvSpPr>
        <p:spPr/>
        <p:txBody>
          <a:bodyPr/>
          <a:lstStyle>
            <a:lvl1pPr>
              <a:defRPr/>
            </a:lvl1pPr>
            <a:extLst/>
          </a:lstStyle>
          <a:p>
            <a:pPr>
              <a:defRPr/>
            </a:pPr>
            <a:fld id="{358B2702-9C4E-44FF-BC56-A00AE763A7E6}"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4 Marcador de fecha"/>
          <p:cNvSpPr>
            <a:spLocks noGrp="1"/>
          </p:cNvSpPr>
          <p:nvPr>
            <p:ph type="dt" sz="half" idx="10"/>
          </p:nvPr>
        </p:nvSpPr>
        <p:spPr/>
        <p:txBody>
          <a:bodyPr/>
          <a:lstStyle>
            <a:lvl1pPr>
              <a:defRPr/>
            </a:lvl1pPr>
          </a:lstStyle>
          <a:p>
            <a:pPr>
              <a:defRPr/>
            </a:pPr>
            <a:fld id="{95DA2E87-698C-4073-BF17-B454873F94C5}" type="datetimeFigureOut">
              <a:rPr lang="es-ES"/>
              <a:pPr>
                <a:defRPr/>
              </a:pPr>
              <a:t>24/03/2015</a:t>
            </a:fld>
            <a:endParaRPr lang="es-ES"/>
          </a:p>
        </p:txBody>
      </p:sp>
      <p:sp>
        <p:nvSpPr>
          <p:cNvPr id="6" name="17 Marcador de pie de página"/>
          <p:cNvSpPr>
            <a:spLocks noGrp="1"/>
          </p:cNvSpPr>
          <p:nvPr>
            <p:ph type="ftr" sz="quarter" idx="11"/>
          </p:nvPr>
        </p:nvSpPr>
        <p:spPr/>
        <p:txBody>
          <a:bodyPr/>
          <a:lstStyle>
            <a:lvl1pPr>
              <a:defRPr/>
            </a:lvl1pPr>
          </a:lstStyle>
          <a:p>
            <a:pPr>
              <a:defRPr/>
            </a:pPr>
            <a:endParaRPr lang="es-ES"/>
          </a:p>
        </p:txBody>
      </p:sp>
      <p:sp>
        <p:nvSpPr>
          <p:cNvPr id="7" name="4 Marcador de número de diapositiva"/>
          <p:cNvSpPr>
            <a:spLocks noGrp="1"/>
          </p:cNvSpPr>
          <p:nvPr>
            <p:ph type="sldNum" sz="quarter" idx="12"/>
          </p:nvPr>
        </p:nvSpPr>
        <p:spPr/>
        <p:txBody>
          <a:bodyPr/>
          <a:lstStyle>
            <a:lvl1pPr>
              <a:defRPr/>
            </a:lvl1pPr>
          </a:lstStyle>
          <a:p>
            <a:pPr>
              <a:defRPr/>
            </a:pPr>
            <a:fld id="{4C09FB5C-9F37-486F-9877-1064C7F52158}"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14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10 Redondear rectángulo de esquina sencilla"/>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s-ES" smtClean="0"/>
              <a:t>Haga clic para modificar el estilo de título del patrón</a:t>
            </a:r>
            <a:endParaRPr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s-ES" noProof="0" smtClean="0"/>
              <a:t>Haga clic en el icono para agregar una imagen</a:t>
            </a:r>
            <a:endParaRPr lang="en-US" noProof="0"/>
          </a:p>
        </p:txBody>
      </p:sp>
      <p:sp>
        <p:nvSpPr>
          <p:cNvPr id="7" name="4 Marcador de fecha"/>
          <p:cNvSpPr>
            <a:spLocks noGrp="1"/>
          </p:cNvSpPr>
          <p:nvPr>
            <p:ph type="dt" sz="half" idx="10"/>
          </p:nvPr>
        </p:nvSpPr>
        <p:spPr/>
        <p:txBody>
          <a:bodyPr/>
          <a:lstStyle>
            <a:lvl1pPr>
              <a:defRPr/>
            </a:lvl1pPr>
            <a:extLst/>
          </a:lstStyle>
          <a:p>
            <a:pPr>
              <a:defRPr/>
            </a:pPr>
            <a:fld id="{127A0266-7931-42EA-8102-DF6DA328382B}" type="datetimeFigureOut">
              <a:rPr lang="es-ES"/>
              <a:pPr>
                <a:defRPr/>
              </a:pPr>
              <a:t>24/03/2015</a:t>
            </a:fld>
            <a:endParaRPr lang="es-ES"/>
          </a:p>
        </p:txBody>
      </p:sp>
      <p:sp>
        <p:nvSpPr>
          <p:cNvPr id="8" name="5 Marcador de pie de página"/>
          <p:cNvSpPr>
            <a:spLocks noGrp="1"/>
          </p:cNvSpPr>
          <p:nvPr>
            <p:ph type="ftr" sz="quarter" idx="11"/>
          </p:nvPr>
        </p:nvSpPr>
        <p:spPr/>
        <p:txBody>
          <a:bodyPr/>
          <a:lstStyle>
            <a:lvl1pPr>
              <a:defRPr/>
            </a:lvl1pPr>
            <a:extLst/>
          </a:lstStyle>
          <a:p>
            <a:pPr>
              <a:defRPr/>
            </a:pPr>
            <a:endParaRPr lang="es-ES"/>
          </a:p>
        </p:txBody>
      </p:sp>
      <p:sp>
        <p:nvSpPr>
          <p:cNvPr id="9" name="6 Marcador de número de diapositiva"/>
          <p:cNvSpPr>
            <a:spLocks noGrp="1"/>
          </p:cNvSpPr>
          <p:nvPr>
            <p:ph type="sldNum" sz="quarter" idx="12"/>
          </p:nvPr>
        </p:nvSpPr>
        <p:spPr/>
        <p:txBody>
          <a:bodyPr/>
          <a:lstStyle>
            <a:lvl1pPr>
              <a:defRPr/>
            </a:lvl1pPr>
            <a:extLst/>
          </a:lstStyle>
          <a:p>
            <a:pPr>
              <a:defRPr/>
            </a:pPr>
            <a:fld id="{C58EB6AE-306C-41AE-9C55-608444B7F290}"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12 Marcador de título"/>
          <p:cNvSpPr>
            <a:spLocks noGrp="1"/>
          </p:cNvSpPr>
          <p:nvPr>
            <p:ph type="title"/>
          </p:nvPr>
        </p:nvSpPr>
        <p:spPr>
          <a:xfrm>
            <a:off x="503238" y="4986338"/>
            <a:ext cx="8183562" cy="1050925"/>
          </a:xfrm>
          <a:prstGeom prst="rect">
            <a:avLst/>
          </a:prstGeom>
        </p:spPr>
        <p:txBody>
          <a:bodyPr vert="horz" anchor="b">
            <a:normAutofit/>
          </a:bodyPr>
          <a:lstStyle>
            <a:extLst/>
          </a:lstStyle>
          <a:p>
            <a:r>
              <a:rPr lang="es-ES" smtClean="0"/>
              <a:t>Haga clic para modificar el estilo de título del patrón</a:t>
            </a:r>
            <a:endParaRPr lang="en-US"/>
          </a:p>
        </p:txBody>
      </p:sp>
      <p:sp>
        <p:nvSpPr>
          <p:cNvPr id="1031" name="3 Marcador de texto"/>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5" name="24 Marcador de fecha"/>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cs typeface="+mn-cs"/>
              </a:defRPr>
            </a:lvl1pPr>
            <a:extLst/>
          </a:lstStyle>
          <a:p>
            <a:pPr>
              <a:defRPr/>
            </a:pPr>
            <a:fld id="{05F44C55-3E1C-41D7-AF71-FC66394D25D3}" type="datetimeFigureOut">
              <a:rPr lang="es-ES"/>
              <a:pPr>
                <a:defRPr/>
              </a:pPr>
              <a:t>24/03/2015</a:t>
            </a:fld>
            <a:endParaRPr lang="es-ES"/>
          </a:p>
        </p:txBody>
      </p:sp>
      <p:sp>
        <p:nvSpPr>
          <p:cNvPr id="18" name="17 Marcador de pie de página"/>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s-ES"/>
          </a:p>
        </p:txBody>
      </p:sp>
      <p:sp>
        <p:nvSpPr>
          <p:cNvPr id="5" name="4 Marcador de número de diapositiva"/>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cs typeface="+mn-cs"/>
              </a:defRPr>
            </a:lvl1pPr>
            <a:extLst/>
          </a:lstStyle>
          <a:p>
            <a:pPr>
              <a:defRPr/>
            </a:pPr>
            <a:fld id="{EF300CC1-11DC-4810-9D01-160EC13EEE67}"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7" r:id="rId3"/>
    <p:sldLayoutId id="2147483694" r:id="rId4"/>
    <p:sldLayoutId id="2147483693" r:id="rId5"/>
    <p:sldLayoutId id="2147483692" r:id="rId6"/>
    <p:sldLayoutId id="2147483698" r:id="rId7"/>
    <p:sldLayoutId id="2147483691" r:id="rId8"/>
    <p:sldLayoutId id="2147483699" r:id="rId9"/>
    <p:sldLayoutId id="2147483690" r:id="rId10"/>
    <p:sldLayoutId id="2147483689" r:id="rId11"/>
  </p:sldLayoutIdLst>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es.wikipedia.org/wiki/Otis_tarda" TargetMode="External"/><Relationship Id="rId7" Type="http://schemas.openxmlformats.org/officeDocument/2006/relationships/hyperlink" Target="http://es.wikipedia.org/wiki/Cern%C3%ADcalo_primilla" TargetMode="External"/><Relationship Id="rId2" Type="http://schemas.openxmlformats.org/officeDocument/2006/relationships/hyperlink" Target="http://es.wikipedia.org/wiki/Alcarav%C3%A1n" TargetMode="External"/><Relationship Id="rId1" Type="http://schemas.openxmlformats.org/officeDocument/2006/relationships/slideLayout" Target="../slideLayouts/slideLayout2.xml"/><Relationship Id="rId6" Type="http://schemas.openxmlformats.org/officeDocument/2006/relationships/hyperlink" Target="http://es.wikipedia.org/wiki/Aguilucho_cenizo" TargetMode="External"/><Relationship Id="rId5" Type="http://schemas.openxmlformats.org/officeDocument/2006/relationships/hyperlink" Target="http://es.wikipedia.org/wiki/Sis%C3%B3n" TargetMode="External"/><Relationship Id="rId4" Type="http://schemas.openxmlformats.org/officeDocument/2006/relationships/hyperlink" Target="http://es.wikipedia.org/wiki/Pterocles_orientalis"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es.wikipedia.org/wiki/%C3%81nade_rabudo" TargetMode="External"/><Relationship Id="rId7" Type="http://schemas.openxmlformats.org/officeDocument/2006/relationships/hyperlink" Target="http://es.wikipedia.org/wiki/Correlimos_com%C3%BAn" TargetMode="External"/><Relationship Id="rId2" Type="http://schemas.openxmlformats.org/officeDocument/2006/relationships/hyperlink" Target="http://es.wikipedia.org/wiki/%C3%81nsar_com%C3%BAn" TargetMode="External"/><Relationship Id="rId1" Type="http://schemas.openxmlformats.org/officeDocument/2006/relationships/slideLayout" Target="../slideLayouts/slideLayout2.xml"/><Relationship Id="rId6" Type="http://schemas.openxmlformats.org/officeDocument/2006/relationships/hyperlink" Target="http://es.wikipedia.org/wiki/Silb%C3%B3n_europeo" TargetMode="External"/><Relationship Id="rId5" Type="http://schemas.openxmlformats.org/officeDocument/2006/relationships/hyperlink" Target="http://es.wikipedia.org/wiki/Porr%C3%B3n_mo%C3%B1udo" TargetMode="External"/><Relationship Id="rId4" Type="http://schemas.openxmlformats.org/officeDocument/2006/relationships/hyperlink" Target="http://es.wikipedia.org/wiki/Cerceta_com%C3%BA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es.wikipedia.org/wiki/%C3%81nade_friso" TargetMode="External"/><Relationship Id="rId7" Type="http://schemas.openxmlformats.org/officeDocument/2006/relationships/hyperlink" Target="http://es.wikipedia.org/wiki/Zampull%C3%ADn_com%C3%BAn" TargetMode="External"/><Relationship Id="rId2" Type="http://schemas.openxmlformats.org/officeDocument/2006/relationships/hyperlink" Target="http://es.wikipedia.org/wiki/%C3%81nade_azul%C3%B3n" TargetMode="External"/><Relationship Id="rId1" Type="http://schemas.openxmlformats.org/officeDocument/2006/relationships/slideLayout" Target="../slideLayouts/slideLayout2.xml"/><Relationship Id="rId6" Type="http://schemas.openxmlformats.org/officeDocument/2006/relationships/hyperlink" Target="http://es.wikipedia.org/wiki/Focha_com%C3%BAn" TargetMode="External"/><Relationship Id="rId5" Type="http://schemas.openxmlformats.org/officeDocument/2006/relationships/hyperlink" Target="http://es.wikipedia.org/wiki/Porr%C3%B3n_europeo" TargetMode="External"/><Relationship Id="rId4" Type="http://schemas.openxmlformats.org/officeDocument/2006/relationships/hyperlink" Target="http://es.wikipedia.org/wiki/Cuchara_com%C3%BAn"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es.wikipedia.org/wiki/Avoceta" TargetMode="External"/><Relationship Id="rId3" Type="http://schemas.openxmlformats.org/officeDocument/2006/relationships/hyperlink" Target="http://es.wikipedia.org/wiki/Garcilla_bueyera" TargetMode="External"/><Relationship Id="rId7" Type="http://schemas.openxmlformats.org/officeDocument/2006/relationships/hyperlink" Target="http://es.wikipedia.org/wiki/Grulla" TargetMode="External"/><Relationship Id="rId2" Type="http://schemas.openxmlformats.org/officeDocument/2006/relationships/hyperlink" Target="http://es.wikipedia.org/wiki/Garza_real" TargetMode="External"/><Relationship Id="rId1" Type="http://schemas.openxmlformats.org/officeDocument/2006/relationships/slideLayout" Target="../slideLayouts/slideLayout2.xml"/><Relationship Id="rId6" Type="http://schemas.openxmlformats.org/officeDocument/2006/relationships/hyperlink" Target="http://es.wikipedia.org/wiki/Himantopus_himantopus" TargetMode="External"/><Relationship Id="rId5" Type="http://schemas.openxmlformats.org/officeDocument/2006/relationships/hyperlink" Target="http://es.wikipedia.org/wiki/Avefr%C3%ADa" TargetMode="External"/><Relationship Id="rId10" Type="http://schemas.openxmlformats.org/officeDocument/2006/relationships/image" Target="../media/image20.jpeg"/><Relationship Id="rId4" Type="http://schemas.openxmlformats.org/officeDocument/2006/relationships/hyperlink" Target="http://es.wikipedia.org/wiki/Aguilucho_lagunero" TargetMode="External"/><Relationship Id="rId9" Type="http://schemas.openxmlformats.org/officeDocument/2006/relationships/hyperlink" Target="http://es.wikipedia.org/wiki/Plateina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ine.es/intercensa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650" y="1412875"/>
            <a:ext cx="7772400" cy="1828800"/>
          </a:xfrm>
        </p:spPr>
        <p:txBody>
          <a:bodyPr>
            <a:normAutofit fontScale="90000"/>
          </a:bodyPr>
          <a:lstStyle/>
          <a:p>
            <a:pPr fontAlgn="auto">
              <a:spcAft>
                <a:spcPts val="0"/>
              </a:spcAft>
              <a:defRPr/>
            </a:pPr>
            <a:r>
              <a:rPr lang="es-ES" dirty="0" smtClean="0"/>
              <a:t>Guía de Visita a Villalpando y las Lagunas de </a:t>
            </a:r>
            <a:r>
              <a:rPr lang="es-ES" dirty="0" err="1" smtClean="0"/>
              <a:t>Villafáfila</a:t>
            </a:r>
            <a:endParaRPr lang="es-ES" dirty="0"/>
          </a:p>
        </p:txBody>
      </p:sp>
      <p:sp>
        <p:nvSpPr>
          <p:cNvPr id="3" name="2 Subtítulo"/>
          <p:cNvSpPr>
            <a:spLocks noGrp="1"/>
          </p:cNvSpPr>
          <p:nvPr>
            <p:ph type="subTitle" idx="1"/>
          </p:nvPr>
        </p:nvSpPr>
        <p:spPr>
          <a:xfrm>
            <a:off x="755650" y="4149725"/>
            <a:ext cx="7772400" cy="914400"/>
          </a:xfrm>
        </p:spPr>
        <p:txBody>
          <a:bodyPr>
            <a:normAutofit/>
          </a:bodyPr>
          <a:lstStyle/>
          <a:p>
            <a:pPr fontAlgn="auto">
              <a:spcAft>
                <a:spcPts val="0"/>
              </a:spcAft>
              <a:buFont typeface="Wingdings 2"/>
              <a:buNone/>
              <a:defRPr/>
            </a:pPr>
            <a:r>
              <a:rPr lang="es-ES" dirty="0" smtClean="0"/>
              <a:t>Rubén Domínguez Méndez</a:t>
            </a:r>
          </a:p>
          <a:p>
            <a:pPr fontAlgn="auto">
              <a:spcAft>
                <a:spcPts val="0"/>
              </a:spcAft>
              <a:buFont typeface="Wingdings 2"/>
              <a:buNone/>
              <a:defRPr/>
            </a:pPr>
            <a:r>
              <a:rPr lang="es-ES" dirty="0" smtClean="0"/>
              <a:t>IES. TIERRA DE CAMPOS (VILLALPANDO)</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2 Marcador de contenido"/>
          <p:cNvSpPr>
            <a:spLocks noGrp="1"/>
          </p:cNvSpPr>
          <p:nvPr>
            <p:ph idx="1"/>
          </p:nvPr>
        </p:nvSpPr>
        <p:spPr>
          <a:xfrm>
            <a:off x="503238" y="530225"/>
            <a:ext cx="8183562" cy="4187825"/>
          </a:xfrm>
        </p:spPr>
        <p:txBody>
          <a:bodyPr/>
          <a:lstStyle/>
          <a:p>
            <a:r>
              <a:rPr lang="es-ES" sz="2000" u="sng" smtClean="0"/>
              <a:t>2.1. Villalpando</a:t>
            </a:r>
            <a:r>
              <a:rPr lang="es-ES" sz="2000" smtClean="0"/>
              <a:t>: </a:t>
            </a:r>
            <a:r>
              <a:rPr lang="es-ES" sz="2000" b="1" smtClean="0"/>
              <a:t>RESTOS DE LA MURALLA Y PUERTA DE SANTIAGO</a:t>
            </a:r>
            <a:endParaRPr lang="es-ES" sz="2000" smtClean="0"/>
          </a:p>
          <a:p>
            <a:endParaRPr lang="es-ES" sz="2000" b="1" smtClean="0"/>
          </a:p>
        </p:txBody>
      </p:sp>
      <p:sp>
        <p:nvSpPr>
          <p:cNvPr id="22530" name="2 Marcador de contenido"/>
          <p:cNvSpPr txBox="1">
            <a:spLocks/>
          </p:cNvSpPr>
          <p:nvPr/>
        </p:nvSpPr>
        <p:spPr bwMode="auto">
          <a:xfrm>
            <a:off x="323850" y="5300663"/>
            <a:ext cx="4032250" cy="1008062"/>
          </a:xfrm>
          <a:prstGeom prst="rect">
            <a:avLst/>
          </a:prstGeom>
          <a:noFill/>
          <a:ln w="9525">
            <a:noFill/>
            <a:miter lim="800000"/>
            <a:headEnd/>
            <a:tailEnd/>
          </a:ln>
        </p:spPr>
        <p:txBody>
          <a:bodyPr lIns="182880" tIns="91440"/>
          <a:lstStyle/>
          <a:p>
            <a:pPr marL="265113" indent="-265113">
              <a:spcBef>
                <a:spcPts val="250"/>
              </a:spcBef>
              <a:buClr>
                <a:schemeClr val="accent1"/>
              </a:buClr>
              <a:buSzPct val="80000"/>
            </a:pPr>
            <a:r>
              <a:rPr lang="es-ES" sz="1400">
                <a:latin typeface="Verdana" pitchFamily="34" charset="0"/>
              </a:rPr>
              <a:t>Autor: Rubén Domínguez</a:t>
            </a:r>
            <a:endParaRPr lang="es-ES" sz="1400" u="sng">
              <a:latin typeface="Verdana" pitchFamily="34" charset="0"/>
            </a:endParaRPr>
          </a:p>
        </p:txBody>
      </p:sp>
      <p:pic>
        <p:nvPicPr>
          <p:cNvPr id="22531" name="Picture 3" descr="G:\DCIM\110_1903\IMGP0025.JPG"/>
          <p:cNvPicPr>
            <a:picLocks noChangeAspect="1" noChangeArrowheads="1"/>
          </p:cNvPicPr>
          <p:nvPr/>
        </p:nvPicPr>
        <p:blipFill>
          <a:blip r:embed="rId2"/>
          <a:srcRect/>
          <a:stretch>
            <a:fillRect/>
          </a:stretch>
        </p:blipFill>
        <p:spPr bwMode="auto">
          <a:xfrm>
            <a:off x="3203575" y="1076325"/>
            <a:ext cx="3960813" cy="52816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2 Marcador de contenido"/>
          <p:cNvSpPr>
            <a:spLocks noGrp="1"/>
          </p:cNvSpPr>
          <p:nvPr>
            <p:ph idx="1"/>
          </p:nvPr>
        </p:nvSpPr>
        <p:spPr>
          <a:xfrm>
            <a:off x="503238" y="530225"/>
            <a:ext cx="8183562" cy="4187825"/>
          </a:xfrm>
        </p:spPr>
        <p:txBody>
          <a:bodyPr/>
          <a:lstStyle/>
          <a:p>
            <a:r>
              <a:rPr lang="es-ES" sz="2000" u="sng" smtClean="0"/>
              <a:t>2.1. Villalpando</a:t>
            </a:r>
            <a:r>
              <a:rPr lang="es-ES" sz="2000" smtClean="0"/>
              <a:t>: </a:t>
            </a:r>
            <a:r>
              <a:rPr lang="es-ES" sz="2000" b="1" smtClean="0"/>
              <a:t>TORRE DE SAN LORENZO</a:t>
            </a:r>
            <a:endParaRPr lang="es-ES" sz="2000" smtClean="0"/>
          </a:p>
          <a:p>
            <a:endParaRPr lang="es-ES" sz="2000" b="1" smtClean="0"/>
          </a:p>
        </p:txBody>
      </p:sp>
      <p:sp>
        <p:nvSpPr>
          <p:cNvPr id="6" name="2 Marcador de contenido"/>
          <p:cNvSpPr txBox="1">
            <a:spLocks/>
          </p:cNvSpPr>
          <p:nvPr/>
        </p:nvSpPr>
        <p:spPr>
          <a:xfrm>
            <a:off x="323850" y="5013325"/>
            <a:ext cx="4032250" cy="1008063"/>
          </a:xfrm>
          <a:prstGeom prst="rect">
            <a:avLst/>
          </a:prstGeom>
        </p:spPr>
        <p:txBody>
          <a:bodyPr lIns="182880" tIns="91440">
            <a:normAutofit fontScale="92500"/>
          </a:bodyPr>
          <a:lstStyle/>
          <a:p>
            <a:pPr marL="265176" indent="-265176" fontAlgn="auto">
              <a:spcBef>
                <a:spcPts val="250"/>
              </a:spcBef>
              <a:spcAft>
                <a:spcPts val="0"/>
              </a:spcAft>
              <a:buClr>
                <a:schemeClr val="accent1"/>
              </a:buClr>
              <a:buSzPct val="80000"/>
              <a:defRPr/>
            </a:pPr>
            <a:r>
              <a:rPr lang="es-ES" sz="1400" dirty="0">
                <a:latin typeface="+mn-lt"/>
                <a:cs typeface="+mn-cs"/>
              </a:rPr>
              <a:t>Autor: Javier </a:t>
            </a:r>
            <a:r>
              <a:rPr lang="es-ES" sz="1400" dirty="0" err="1">
                <a:latin typeface="+mn-lt"/>
                <a:cs typeface="+mn-cs"/>
              </a:rPr>
              <a:t>Urueña</a:t>
            </a:r>
            <a:endParaRPr lang="es-ES" sz="1400" dirty="0">
              <a:latin typeface="+mn-lt"/>
              <a:cs typeface="+mn-cs"/>
            </a:endParaRPr>
          </a:p>
          <a:p>
            <a:pPr marL="265176" indent="-265176" fontAlgn="auto">
              <a:spcBef>
                <a:spcPts val="250"/>
              </a:spcBef>
              <a:spcAft>
                <a:spcPts val="0"/>
              </a:spcAft>
              <a:buClr>
                <a:schemeClr val="accent1"/>
              </a:buClr>
              <a:buSzPct val="80000"/>
              <a:defRPr/>
            </a:pPr>
            <a:r>
              <a:rPr lang="es-ES" sz="1400" dirty="0">
                <a:latin typeface="+mn-lt"/>
                <a:cs typeface="+mn-cs"/>
              </a:rPr>
              <a:t>Enlace: http://commons.wikimedia.org/wiki/File:Torre%2Bde%2BSan%2BLorenzo.jpg</a:t>
            </a:r>
            <a:endParaRPr lang="es-ES" sz="1400" u="sng" dirty="0">
              <a:latin typeface="+mn-lt"/>
              <a:cs typeface="+mn-cs"/>
            </a:endParaRPr>
          </a:p>
        </p:txBody>
      </p:sp>
      <p:sp>
        <p:nvSpPr>
          <p:cNvPr id="11" name="2 Marcador de contenido"/>
          <p:cNvSpPr txBox="1">
            <a:spLocks/>
          </p:cNvSpPr>
          <p:nvPr/>
        </p:nvSpPr>
        <p:spPr>
          <a:xfrm>
            <a:off x="5148263" y="1268413"/>
            <a:ext cx="3503612" cy="4187825"/>
          </a:xfrm>
          <a:prstGeom prst="rect">
            <a:avLst/>
          </a:prstGeom>
          <a:solidFill>
            <a:schemeClr val="accent1">
              <a:lumMod val="60000"/>
              <a:lumOff val="40000"/>
            </a:schemeClr>
          </a:solidFill>
          <a:ln w="9525">
            <a:solidFill>
              <a:schemeClr val="tx1"/>
            </a:solidFill>
          </a:ln>
        </p:spPr>
        <p:txBody>
          <a:bodyPr lIns="182880" tIns="91440"/>
          <a:lstStyle/>
          <a:p>
            <a:pPr fontAlgn="auto">
              <a:spcBef>
                <a:spcPts val="0"/>
              </a:spcBef>
              <a:spcAft>
                <a:spcPts val="0"/>
              </a:spcAft>
              <a:defRPr/>
            </a:pPr>
            <a:r>
              <a:rPr lang="es-ES" sz="1600" dirty="0">
                <a:latin typeface="+mn-lt"/>
                <a:cs typeface="+mn-cs"/>
              </a:rPr>
              <a:t>La torre, que pudo tener un origen defensivo no clarificado, constituye el único vestigio del Monasterio Abacial de la localidad; situado extramuros. Desde el siglo XII pasó a ser iglesia parroquial de planta basilical. En su interior se encontraban pinturas murales de interés.</a:t>
            </a:r>
            <a:endParaRPr lang="es-ES" sz="1600" dirty="0">
              <a:latin typeface="+mn-lt"/>
              <a:cs typeface="+mn-cs"/>
            </a:endParaRPr>
          </a:p>
        </p:txBody>
      </p:sp>
      <p:pic>
        <p:nvPicPr>
          <p:cNvPr id="23556" name="Picture 2" descr="File:Torre+de+San+Lorenzo.jpg"/>
          <p:cNvPicPr>
            <a:picLocks noChangeAspect="1" noChangeArrowheads="1"/>
          </p:cNvPicPr>
          <p:nvPr/>
        </p:nvPicPr>
        <p:blipFill>
          <a:blip r:embed="rId2"/>
          <a:srcRect/>
          <a:stretch>
            <a:fillRect/>
          </a:stretch>
        </p:blipFill>
        <p:spPr bwMode="auto">
          <a:xfrm>
            <a:off x="1042988" y="1196975"/>
            <a:ext cx="2736850" cy="36480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2 Marcador de contenido"/>
          <p:cNvSpPr>
            <a:spLocks noGrp="1"/>
          </p:cNvSpPr>
          <p:nvPr>
            <p:ph idx="1"/>
          </p:nvPr>
        </p:nvSpPr>
        <p:spPr>
          <a:xfrm>
            <a:off x="503238" y="530225"/>
            <a:ext cx="8183562" cy="4187825"/>
          </a:xfrm>
        </p:spPr>
        <p:txBody>
          <a:bodyPr/>
          <a:lstStyle/>
          <a:p>
            <a:r>
              <a:rPr lang="es-ES" sz="2000" u="sng" smtClean="0"/>
              <a:t>2.1. Villalpando</a:t>
            </a:r>
            <a:r>
              <a:rPr lang="es-ES" sz="2000" smtClean="0"/>
              <a:t>: </a:t>
            </a:r>
            <a:r>
              <a:rPr lang="es-ES" sz="2000" b="1" smtClean="0"/>
              <a:t>IGLESIA DE SANTA MARÍA LA ANTIGUA</a:t>
            </a:r>
            <a:endParaRPr lang="es-ES" sz="2000" smtClean="0"/>
          </a:p>
          <a:p>
            <a:endParaRPr lang="es-ES" sz="2000" b="1" smtClean="0"/>
          </a:p>
        </p:txBody>
      </p:sp>
      <p:sp>
        <p:nvSpPr>
          <p:cNvPr id="6" name="2 Marcador de contenido"/>
          <p:cNvSpPr txBox="1">
            <a:spLocks/>
          </p:cNvSpPr>
          <p:nvPr/>
        </p:nvSpPr>
        <p:spPr>
          <a:xfrm>
            <a:off x="323850" y="5013325"/>
            <a:ext cx="4032250" cy="1008063"/>
          </a:xfrm>
          <a:prstGeom prst="rect">
            <a:avLst/>
          </a:prstGeom>
        </p:spPr>
        <p:txBody>
          <a:bodyPr lIns="182880" tIns="91440">
            <a:normAutofit fontScale="92500"/>
          </a:bodyPr>
          <a:lstStyle/>
          <a:p>
            <a:pPr marL="265176" indent="-265176" fontAlgn="auto">
              <a:spcBef>
                <a:spcPts val="250"/>
              </a:spcBef>
              <a:spcAft>
                <a:spcPts val="0"/>
              </a:spcAft>
              <a:buClr>
                <a:schemeClr val="accent1"/>
              </a:buClr>
              <a:buSzPct val="80000"/>
              <a:defRPr/>
            </a:pPr>
            <a:r>
              <a:rPr lang="es-ES" sz="1400" dirty="0">
                <a:latin typeface="+mn-lt"/>
                <a:cs typeface="+mn-cs"/>
              </a:rPr>
              <a:t>Autor: Javier </a:t>
            </a:r>
            <a:r>
              <a:rPr lang="es-ES" sz="1400" dirty="0" err="1">
                <a:latin typeface="+mn-lt"/>
                <a:cs typeface="+mn-cs"/>
              </a:rPr>
              <a:t>Urueña</a:t>
            </a:r>
            <a:endParaRPr lang="es-ES" sz="1400" dirty="0">
              <a:latin typeface="+mn-lt"/>
              <a:cs typeface="+mn-cs"/>
            </a:endParaRPr>
          </a:p>
          <a:p>
            <a:pPr marL="265176" indent="-265176" fontAlgn="auto">
              <a:spcBef>
                <a:spcPts val="250"/>
              </a:spcBef>
              <a:spcAft>
                <a:spcPts val="0"/>
              </a:spcAft>
              <a:buClr>
                <a:schemeClr val="accent1"/>
              </a:buClr>
              <a:buSzPct val="80000"/>
              <a:defRPr/>
            </a:pPr>
            <a:r>
              <a:rPr lang="es-ES" sz="1400" dirty="0">
                <a:latin typeface="+mn-lt"/>
                <a:cs typeface="+mn-cs"/>
              </a:rPr>
              <a:t>Enlace: http://es.wikipedia.org/wiki/Villalpando#/media/File:Iglesia_de_Santa_Maria.jpg</a:t>
            </a:r>
            <a:endParaRPr lang="es-ES" sz="1400" u="sng" dirty="0">
              <a:latin typeface="+mn-lt"/>
              <a:cs typeface="+mn-cs"/>
            </a:endParaRPr>
          </a:p>
        </p:txBody>
      </p:sp>
      <p:sp>
        <p:nvSpPr>
          <p:cNvPr id="11" name="2 Marcador de contenido"/>
          <p:cNvSpPr txBox="1">
            <a:spLocks/>
          </p:cNvSpPr>
          <p:nvPr/>
        </p:nvSpPr>
        <p:spPr>
          <a:xfrm>
            <a:off x="5148263" y="1268413"/>
            <a:ext cx="3503612" cy="4187825"/>
          </a:xfrm>
          <a:prstGeom prst="rect">
            <a:avLst/>
          </a:prstGeom>
          <a:solidFill>
            <a:schemeClr val="accent1">
              <a:lumMod val="60000"/>
              <a:lumOff val="40000"/>
            </a:schemeClr>
          </a:solidFill>
          <a:ln w="9525">
            <a:solidFill>
              <a:schemeClr val="tx1"/>
            </a:solidFill>
          </a:ln>
        </p:spPr>
        <p:txBody>
          <a:bodyPr lIns="182880" tIns="91440"/>
          <a:lstStyle/>
          <a:p>
            <a:pPr fontAlgn="auto">
              <a:spcBef>
                <a:spcPts val="0"/>
              </a:spcBef>
              <a:spcAft>
                <a:spcPts val="0"/>
              </a:spcAft>
              <a:defRPr/>
            </a:pPr>
            <a:r>
              <a:rPr lang="es-ES" sz="1600" dirty="0">
                <a:latin typeface="+mn-lt"/>
                <a:cs typeface="+mn-cs"/>
              </a:rPr>
              <a:t>Conocida simplemente como la Antigua, fue donada en 1170 por la Orden Militar de Jerusalén y a la Colegiata de San Isidoro de León. De estilo mudéjar, se derrumbó en 1933 por lo que en la actualidad solo se conservan algunos muros y la cabecera de tres ábsides. Fue declarada Monumento Nacional en 1935 y cuenta con la catalogación de Bien de Interés Cultural.</a:t>
            </a:r>
            <a:endParaRPr lang="es-ES" sz="1600" dirty="0">
              <a:latin typeface="+mn-lt"/>
              <a:cs typeface="+mn-cs"/>
            </a:endParaRPr>
          </a:p>
        </p:txBody>
      </p:sp>
      <p:pic>
        <p:nvPicPr>
          <p:cNvPr id="24580" name="Picture 2" descr="http://upload.wikimedia.org/wikipedia/commons/e/e6/Iglesia_de_Santa_Maria.jpg"/>
          <p:cNvPicPr>
            <a:picLocks noChangeAspect="1" noChangeArrowheads="1"/>
          </p:cNvPicPr>
          <p:nvPr/>
        </p:nvPicPr>
        <p:blipFill>
          <a:blip r:embed="rId2"/>
          <a:srcRect/>
          <a:stretch>
            <a:fillRect/>
          </a:stretch>
        </p:blipFill>
        <p:spPr bwMode="auto">
          <a:xfrm>
            <a:off x="468313" y="1484313"/>
            <a:ext cx="4608512" cy="34575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2 Marcador de contenido"/>
          <p:cNvSpPr>
            <a:spLocks noGrp="1"/>
          </p:cNvSpPr>
          <p:nvPr>
            <p:ph idx="1"/>
          </p:nvPr>
        </p:nvSpPr>
        <p:spPr>
          <a:xfrm>
            <a:off x="503238" y="530225"/>
            <a:ext cx="8183562" cy="4187825"/>
          </a:xfrm>
        </p:spPr>
        <p:txBody>
          <a:bodyPr/>
          <a:lstStyle/>
          <a:p>
            <a:r>
              <a:rPr lang="es-ES" sz="2000" u="sng" smtClean="0"/>
              <a:t>2.1. Villalpando</a:t>
            </a:r>
            <a:r>
              <a:rPr lang="es-ES" sz="2000" smtClean="0"/>
              <a:t>: </a:t>
            </a:r>
            <a:r>
              <a:rPr lang="es-ES" sz="2000" b="1" smtClean="0"/>
              <a:t>PLAZA MAYOR</a:t>
            </a:r>
            <a:endParaRPr lang="es-ES" sz="2000" smtClean="0"/>
          </a:p>
          <a:p>
            <a:endParaRPr lang="es-ES" sz="2000" b="1" smtClean="0"/>
          </a:p>
        </p:txBody>
      </p:sp>
      <p:sp>
        <p:nvSpPr>
          <p:cNvPr id="25602" name="2 Marcador de contenido"/>
          <p:cNvSpPr txBox="1">
            <a:spLocks/>
          </p:cNvSpPr>
          <p:nvPr/>
        </p:nvSpPr>
        <p:spPr bwMode="auto">
          <a:xfrm>
            <a:off x="323850" y="5013325"/>
            <a:ext cx="4032250" cy="1008063"/>
          </a:xfrm>
          <a:prstGeom prst="rect">
            <a:avLst/>
          </a:prstGeom>
          <a:noFill/>
          <a:ln w="9525">
            <a:noFill/>
            <a:miter lim="800000"/>
            <a:headEnd/>
            <a:tailEnd/>
          </a:ln>
        </p:spPr>
        <p:txBody>
          <a:bodyPr lIns="182880" tIns="91440"/>
          <a:lstStyle/>
          <a:p>
            <a:pPr marL="265113" indent="-265113">
              <a:spcBef>
                <a:spcPts val="250"/>
              </a:spcBef>
              <a:buClr>
                <a:schemeClr val="accent1"/>
              </a:buClr>
              <a:buSzPct val="80000"/>
            </a:pPr>
            <a:r>
              <a:rPr lang="es-ES" sz="1400">
                <a:latin typeface="Verdana" pitchFamily="34" charset="0"/>
              </a:rPr>
              <a:t>Autor: Rubén Domínguez</a:t>
            </a:r>
            <a:endParaRPr lang="es-ES" sz="1400" u="sng">
              <a:latin typeface="Verdana" pitchFamily="34" charset="0"/>
            </a:endParaRPr>
          </a:p>
        </p:txBody>
      </p:sp>
      <p:sp>
        <p:nvSpPr>
          <p:cNvPr id="11" name="2 Marcador de contenido"/>
          <p:cNvSpPr txBox="1">
            <a:spLocks/>
          </p:cNvSpPr>
          <p:nvPr/>
        </p:nvSpPr>
        <p:spPr>
          <a:xfrm>
            <a:off x="5148263" y="1268413"/>
            <a:ext cx="3503612" cy="4187825"/>
          </a:xfrm>
          <a:prstGeom prst="rect">
            <a:avLst/>
          </a:prstGeom>
          <a:solidFill>
            <a:schemeClr val="accent1">
              <a:lumMod val="60000"/>
              <a:lumOff val="40000"/>
            </a:schemeClr>
          </a:solidFill>
          <a:ln w="9525">
            <a:solidFill>
              <a:schemeClr val="tx1"/>
            </a:solidFill>
          </a:ln>
        </p:spPr>
        <p:txBody>
          <a:bodyPr lIns="182880" tIns="91440"/>
          <a:lstStyle/>
          <a:p>
            <a:pPr fontAlgn="auto">
              <a:spcBef>
                <a:spcPts val="0"/>
              </a:spcBef>
              <a:spcAft>
                <a:spcPts val="0"/>
              </a:spcAft>
              <a:defRPr/>
            </a:pPr>
            <a:r>
              <a:rPr lang="es-ES" sz="1600" dirty="0">
                <a:latin typeface="+mn-lt"/>
                <a:cs typeface="+mn-cs"/>
              </a:rPr>
              <a:t>De estructura cuadrangular, representa un ejemplo característico de plaza porticada castellana. Hasta 1494 estuvo colocada en ella la Picota para realizar los ajusticiamientos. En uno de sus lados se encuentra la antigua Iglesia de Santa María del Templo (iglesia mudéjar que sirvió para las reuniones del concejo a finales del siglo XII) que en la actualidad es la sede del Ayuntamiento.</a:t>
            </a:r>
            <a:endParaRPr lang="es-ES" sz="1600" dirty="0">
              <a:latin typeface="+mn-lt"/>
              <a:cs typeface="+mn-cs"/>
            </a:endParaRPr>
          </a:p>
        </p:txBody>
      </p:sp>
      <p:pic>
        <p:nvPicPr>
          <p:cNvPr id="25604" name="Picture 2" descr="G:\DCIM\110_1903\IMGP0019.JPG"/>
          <p:cNvPicPr>
            <a:picLocks noChangeAspect="1" noChangeArrowheads="1"/>
          </p:cNvPicPr>
          <p:nvPr/>
        </p:nvPicPr>
        <p:blipFill>
          <a:blip r:embed="rId2"/>
          <a:srcRect/>
          <a:stretch>
            <a:fillRect/>
          </a:stretch>
        </p:blipFill>
        <p:spPr bwMode="auto">
          <a:xfrm>
            <a:off x="468313" y="1341438"/>
            <a:ext cx="4511675" cy="33829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2 Marcador de contenido"/>
          <p:cNvSpPr>
            <a:spLocks noGrp="1"/>
          </p:cNvSpPr>
          <p:nvPr>
            <p:ph idx="1"/>
          </p:nvPr>
        </p:nvSpPr>
        <p:spPr>
          <a:xfrm>
            <a:off x="503238" y="530225"/>
            <a:ext cx="8183562" cy="4187825"/>
          </a:xfrm>
        </p:spPr>
        <p:txBody>
          <a:bodyPr/>
          <a:lstStyle/>
          <a:p>
            <a:r>
              <a:rPr lang="es-ES" sz="2000" u="sng" smtClean="0"/>
              <a:t>2.1. Villalpando</a:t>
            </a:r>
            <a:r>
              <a:rPr lang="es-ES" sz="2000" smtClean="0"/>
              <a:t>: </a:t>
            </a:r>
            <a:r>
              <a:rPr lang="es-ES" sz="2000" b="1" smtClean="0"/>
              <a:t>PLAZA MAYOR</a:t>
            </a:r>
            <a:endParaRPr lang="es-ES" sz="2000" smtClean="0"/>
          </a:p>
          <a:p>
            <a:endParaRPr lang="es-ES" sz="2000" b="1" smtClean="0"/>
          </a:p>
        </p:txBody>
      </p:sp>
      <p:sp>
        <p:nvSpPr>
          <p:cNvPr id="26626" name="2 Marcador de contenido"/>
          <p:cNvSpPr txBox="1">
            <a:spLocks/>
          </p:cNvSpPr>
          <p:nvPr/>
        </p:nvSpPr>
        <p:spPr bwMode="auto">
          <a:xfrm>
            <a:off x="323850" y="5013325"/>
            <a:ext cx="4032250" cy="1008063"/>
          </a:xfrm>
          <a:prstGeom prst="rect">
            <a:avLst/>
          </a:prstGeom>
          <a:noFill/>
          <a:ln w="9525">
            <a:noFill/>
            <a:miter lim="800000"/>
            <a:headEnd/>
            <a:tailEnd/>
          </a:ln>
        </p:spPr>
        <p:txBody>
          <a:bodyPr lIns="182880" tIns="91440"/>
          <a:lstStyle/>
          <a:p>
            <a:pPr marL="265113" indent="-265113">
              <a:spcBef>
                <a:spcPts val="250"/>
              </a:spcBef>
              <a:buClr>
                <a:schemeClr val="accent1"/>
              </a:buClr>
              <a:buSzPct val="80000"/>
            </a:pPr>
            <a:r>
              <a:rPr lang="es-ES" sz="1400">
                <a:latin typeface="Verdana" pitchFamily="34" charset="0"/>
              </a:rPr>
              <a:t>Autor: Rubén Domínguez</a:t>
            </a:r>
            <a:endParaRPr lang="es-ES" sz="1400" u="sng">
              <a:latin typeface="Verdana" pitchFamily="34" charset="0"/>
            </a:endParaRPr>
          </a:p>
        </p:txBody>
      </p:sp>
      <p:pic>
        <p:nvPicPr>
          <p:cNvPr id="26627" name="Picture 4" descr="G:\DCIM\110_1903\IMGP0016.JPG"/>
          <p:cNvPicPr>
            <a:picLocks noChangeAspect="1" noChangeArrowheads="1"/>
          </p:cNvPicPr>
          <p:nvPr/>
        </p:nvPicPr>
        <p:blipFill>
          <a:blip r:embed="rId2"/>
          <a:srcRect/>
          <a:stretch>
            <a:fillRect/>
          </a:stretch>
        </p:blipFill>
        <p:spPr bwMode="auto">
          <a:xfrm>
            <a:off x="539750" y="1125538"/>
            <a:ext cx="5040313" cy="3779837"/>
          </a:xfrm>
          <a:prstGeom prst="rect">
            <a:avLst/>
          </a:prstGeom>
          <a:noFill/>
          <a:ln w="9525">
            <a:noFill/>
            <a:miter lim="800000"/>
            <a:headEnd/>
            <a:tailEnd/>
          </a:ln>
        </p:spPr>
      </p:pic>
      <p:pic>
        <p:nvPicPr>
          <p:cNvPr id="26628" name="Picture 3" descr="G:\DCIM\110_1903\IMGP0018.JPG"/>
          <p:cNvPicPr>
            <a:picLocks noChangeAspect="1" noChangeArrowheads="1"/>
          </p:cNvPicPr>
          <p:nvPr/>
        </p:nvPicPr>
        <p:blipFill>
          <a:blip r:embed="rId3"/>
          <a:srcRect b="23729"/>
          <a:stretch>
            <a:fillRect/>
          </a:stretch>
        </p:blipFill>
        <p:spPr bwMode="auto">
          <a:xfrm>
            <a:off x="3838575" y="3573463"/>
            <a:ext cx="4910138" cy="28082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2 Marcador de contenido"/>
          <p:cNvSpPr>
            <a:spLocks noGrp="1"/>
          </p:cNvSpPr>
          <p:nvPr>
            <p:ph idx="1"/>
          </p:nvPr>
        </p:nvSpPr>
        <p:spPr>
          <a:xfrm>
            <a:off x="503238" y="530225"/>
            <a:ext cx="8183562" cy="4187825"/>
          </a:xfrm>
        </p:spPr>
        <p:txBody>
          <a:bodyPr/>
          <a:lstStyle/>
          <a:p>
            <a:r>
              <a:rPr lang="es-ES" sz="2000" u="sng" smtClean="0"/>
              <a:t>2.1. Lagunas de Villafáfila</a:t>
            </a:r>
            <a:r>
              <a:rPr lang="es-ES" sz="2000" smtClean="0"/>
              <a:t>:</a:t>
            </a:r>
          </a:p>
          <a:p>
            <a:endParaRPr lang="es-ES" sz="2000" b="1" smtClean="0"/>
          </a:p>
        </p:txBody>
      </p:sp>
      <p:sp>
        <p:nvSpPr>
          <p:cNvPr id="11" name="2 Marcador de contenido"/>
          <p:cNvSpPr txBox="1">
            <a:spLocks/>
          </p:cNvSpPr>
          <p:nvPr/>
        </p:nvSpPr>
        <p:spPr>
          <a:xfrm>
            <a:off x="611188" y="1268413"/>
            <a:ext cx="8040687" cy="4187825"/>
          </a:xfrm>
          <a:prstGeom prst="rect">
            <a:avLst/>
          </a:prstGeom>
          <a:solidFill>
            <a:schemeClr val="accent1">
              <a:lumMod val="60000"/>
              <a:lumOff val="40000"/>
            </a:schemeClr>
          </a:solidFill>
          <a:ln w="9525">
            <a:solidFill>
              <a:schemeClr val="tx1"/>
            </a:solidFill>
          </a:ln>
        </p:spPr>
        <p:txBody>
          <a:bodyPr lIns="182880" tIns="91440"/>
          <a:lstStyle/>
          <a:p>
            <a:pPr fontAlgn="auto">
              <a:spcBef>
                <a:spcPts val="0"/>
              </a:spcBef>
              <a:spcAft>
                <a:spcPts val="0"/>
              </a:spcAft>
              <a:buFontTx/>
              <a:buChar char="-"/>
              <a:defRPr/>
            </a:pPr>
            <a:r>
              <a:rPr lang="es-ES" sz="1600" b="1" dirty="0">
                <a:latin typeface="+mn-lt"/>
                <a:cs typeface="+mn-cs"/>
              </a:rPr>
              <a:t>Historia y localización</a:t>
            </a:r>
            <a:r>
              <a:rPr lang="es-ES" sz="1600" dirty="0">
                <a:latin typeface="+mn-lt"/>
                <a:cs typeface="+mn-cs"/>
              </a:rPr>
              <a:t>: las lagunas cuentan con asentamientos humanos que se remontan al tercer milenio antes de Cristo debido a su importancia relacionada con la extracción de sal. Las lagunas ocupan una superficie de unas 32.500 has. en las que podemos encontrar un número muy destacado de aves. Con ese propósito se ha establecido un centro de interpretación. Los puntos de mayor interés son el observatorio de aves que existe en Otero de </a:t>
            </a:r>
            <a:r>
              <a:rPr lang="es-ES" sz="1600" dirty="0" err="1">
                <a:latin typeface="+mn-lt"/>
                <a:cs typeface="+mn-cs"/>
              </a:rPr>
              <a:t>Sariegos</a:t>
            </a:r>
            <a:r>
              <a:rPr lang="es-ES" sz="1600" dirty="0">
                <a:latin typeface="+mn-lt"/>
                <a:cs typeface="+mn-cs"/>
              </a:rPr>
              <a:t> y el puente romano de </a:t>
            </a:r>
            <a:r>
              <a:rPr lang="es-ES" sz="1600" dirty="0" err="1">
                <a:latin typeface="+mn-lt"/>
                <a:cs typeface="+mn-cs"/>
              </a:rPr>
              <a:t>Villafáfila</a:t>
            </a:r>
            <a:r>
              <a:rPr lang="es-ES" sz="1600" dirty="0">
                <a:latin typeface="+mn-lt"/>
                <a:cs typeface="+mn-cs"/>
              </a:rPr>
              <a:t>.  </a:t>
            </a:r>
          </a:p>
          <a:p>
            <a:pPr fontAlgn="auto">
              <a:spcBef>
                <a:spcPts val="0"/>
              </a:spcBef>
              <a:spcAft>
                <a:spcPts val="0"/>
              </a:spcAft>
              <a:buFontTx/>
              <a:buChar char="-"/>
              <a:defRPr/>
            </a:pPr>
            <a:endParaRPr lang="es-ES" sz="1600" dirty="0">
              <a:latin typeface="+mn-lt"/>
              <a:cs typeface="+mn-cs"/>
            </a:endParaRPr>
          </a:p>
          <a:p>
            <a:pPr fontAlgn="auto">
              <a:spcBef>
                <a:spcPts val="0"/>
              </a:spcBef>
              <a:spcAft>
                <a:spcPts val="0"/>
              </a:spcAft>
              <a:buFontTx/>
              <a:buChar char="-"/>
              <a:defRPr/>
            </a:pPr>
            <a:r>
              <a:rPr lang="es-ES" sz="1600" b="1" dirty="0">
                <a:latin typeface="+mn-lt"/>
                <a:cs typeface="+mn-cs"/>
              </a:rPr>
              <a:t> La visita</a:t>
            </a:r>
            <a:r>
              <a:rPr lang="es-ES" sz="1600" dirty="0">
                <a:latin typeface="+mn-lt"/>
                <a:cs typeface="+mn-cs"/>
              </a:rPr>
              <a:t>: La mejor época para realizar la visita va desde otoño hasta primavera, puesto que en verano se secan las lagunas. Para la visita se propone un recorrido por el Sendero de la Salina Grande. Se trata de una senda circular con inicio y fin en Otero cuya dificultad es baja; sin apenas desniveles, aunque puede encontrarse alguna zona encharcada a la salida de </a:t>
            </a:r>
            <a:r>
              <a:rPr lang="es-ES" sz="1600" dirty="0" err="1">
                <a:latin typeface="+mn-lt"/>
                <a:cs typeface="+mn-cs"/>
              </a:rPr>
              <a:t>Villafáfila</a:t>
            </a:r>
            <a:r>
              <a:rPr lang="es-ES" sz="1600" dirty="0">
                <a:latin typeface="+mn-lt"/>
                <a:cs typeface="+mn-cs"/>
              </a:rPr>
              <a:t>. Otra opción, más sencilla aún, es recorrer los alrededores de la Casa del Parque.</a:t>
            </a:r>
          </a:p>
          <a:p>
            <a:pPr fontAlgn="auto">
              <a:spcBef>
                <a:spcPts val="0"/>
              </a:spcBef>
              <a:spcAft>
                <a:spcPts val="0"/>
              </a:spcAft>
              <a:buFontTx/>
              <a:buChar char="-"/>
              <a:defRPr/>
            </a:pPr>
            <a:endParaRPr lang="es-ES" sz="1600" dirty="0">
              <a:latin typeface="+mn-lt"/>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2 Marcador de contenido"/>
          <p:cNvSpPr>
            <a:spLocks noGrp="1"/>
          </p:cNvSpPr>
          <p:nvPr>
            <p:ph idx="1"/>
          </p:nvPr>
        </p:nvSpPr>
        <p:spPr>
          <a:xfrm>
            <a:off x="503238" y="530225"/>
            <a:ext cx="8183562" cy="4187825"/>
          </a:xfrm>
        </p:spPr>
        <p:txBody>
          <a:bodyPr/>
          <a:lstStyle/>
          <a:p>
            <a:r>
              <a:rPr lang="es-ES" sz="2000" u="sng" smtClean="0"/>
              <a:t>2.2. Lagunas de Villafáfila</a:t>
            </a:r>
            <a:r>
              <a:rPr lang="es-ES" sz="2000" smtClean="0"/>
              <a:t>: </a:t>
            </a:r>
            <a:r>
              <a:rPr lang="es-ES" sz="2000" b="1" smtClean="0"/>
              <a:t>CASA DEL PARQUE</a:t>
            </a:r>
          </a:p>
          <a:p>
            <a:endParaRPr lang="es-ES" sz="2000" b="1" smtClean="0"/>
          </a:p>
        </p:txBody>
      </p:sp>
      <p:pic>
        <p:nvPicPr>
          <p:cNvPr id="28674" name="Picture 2" descr="http://upload.wikimedia.org/wikipedia/commons/f/f1/Villaf%C3%A1fila,_casa_del_parque.jpg"/>
          <p:cNvPicPr>
            <a:picLocks noChangeAspect="1" noChangeArrowheads="1"/>
          </p:cNvPicPr>
          <p:nvPr/>
        </p:nvPicPr>
        <p:blipFill>
          <a:blip r:embed="rId2"/>
          <a:srcRect/>
          <a:stretch>
            <a:fillRect/>
          </a:stretch>
        </p:blipFill>
        <p:spPr bwMode="auto">
          <a:xfrm>
            <a:off x="755650" y="1125538"/>
            <a:ext cx="7729538" cy="4341812"/>
          </a:xfrm>
          <a:prstGeom prst="rect">
            <a:avLst/>
          </a:prstGeom>
          <a:noFill/>
          <a:ln w="9525">
            <a:noFill/>
            <a:miter lim="800000"/>
            <a:headEnd/>
            <a:tailEnd/>
          </a:ln>
        </p:spPr>
      </p:pic>
      <p:sp>
        <p:nvSpPr>
          <p:cNvPr id="7" name="2 Marcador de contenido"/>
          <p:cNvSpPr txBox="1">
            <a:spLocks/>
          </p:cNvSpPr>
          <p:nvPr/>
        </p:nvSpPr>
        <p:spPr>
          <a:xfrm>
            <a:off x="323850" y="5589588"/>
            <a:ext cx="8208963" cy="1008062"/>
          </a:xfrm>
          <a:prstGeom prst="rect">
            <a:avLst/>
          </a:prstGeom>
        </p:spPr>
        <p:txBody>
          <a:bodyPr lIns="182880" tIns="91440">
            <a:normAutofit lnSpcReduction="10000"/>
          </a:bodyPr>
          <a:lstStyle/>
          <a:p>
            <a:pPr marL="265176" indent="-265176" fontAlgn="auto">
              <a:spcBef>
                <a:spcPts val="250"/>
              </a:spcBef>
              <a:spcAft>
                <a:spcPts val="0"/>
              </a:spcAft>
              <a:buClr>
                <a:schemeClr val="accent1"/>
              </a:buClr>
              <a:buSzPct val="80000"/>
              <a:defRPr/>
            </a:pPr>
            <a:r>
              <a:rPr lang="es-ES" sz="1400" dirty="0">
                <a:latin typeface="+mn-lt"/>
                <a:cs typeface="+mn-cs"/>
              </a:rPr>
              <a:t>Autor: Rubén Ojeda</a:t>
            </a:r>
          </a:p>
          <a:p>
            <a:pPr marL="265176" indent="-265176" fontAlgn="auto">
              <a:spcBef>
                <a:spcPts val="250"/>
              </a:spcBef>
              <a:spcAft>
                <a:spcPts val="0"/>
              </a:spcAft>
              <a:buClr>
                <a:schemeClr val="accent1"/>
              </a:buClr>
              <a:buSzPct val="80000"/>
              <a:defRPr/>
            </a:pPr>
            <a:r>
              <a:rPr lang="es-ES" sz="1400" dirty="0">
                <a:latin typeface="+mn-lt"/>
                <a:cs typeface="+mn-cs"/>
              </a:rPr>
              <a:t>Enlace: http://http://upload.wikimedia.org/wikipedia/commons/f/f1/Villaf%C3%A1fila,_casa_del_parque.jpg</a:t>
            </a:r>
            <a:endParaRPr lang="es-ES" sz="1400" u="sng" dirty="0">
              <a:latin typeface="+mn-lt"/>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2 Marcador de contenido"/>
          <p:cNvSpPr>
            <a:spLocks noGrp="1"/>
          </p:cNvSpPr>
          <p:nvPr>
            <p:ph idx="1"/>
          </p:nvPr>
        </p:nvSpPr>
        <p:spPr>
          <a:xfrm>
            <a:off x="503238" y="530225"/>
            <a:ext cx="8183562" cy="4187825"/>
          </a:xfrm>
        </p:spPr>
        <p:txBody>
          <a:bodyPr/>
          <a:lstStyle/>
          <a:p>
            <a:r>
              <a:rPr lang="es-ES" sz="2000" u="sng" smtClean="0"/>
              <a:t>2.2. Lagunas de Villafáfila</a:t>
            </a:r>
            <a:r>
              <a:rPr lang="es-ES" sz="2000" smtClean="0"/>
              <a:t>: </a:t>
            </a:r>
            <a:r>
              <a:rPr lang="es-ES" sz="2000" b="1" smtClean="0"/>
              <a:t>AVES EN LA LAGUNA</a:t>
            </a:r>
          </a:p>
          <a:p>
            <a:endParaRPr lang="es-ES" sz="2000" b="1" smtClean="0"/>
          </a:p>
        </p:txBody>
      </p:sp>
      <p:sp>
        <p:nvSpPr>
          <p:cNvPr id="7" name="2 Marcador de contenido"/>
          <p:cNvSpPr txBox="1">
            <a:spLocks/>
          </p:cNvSpPr>
          <p:nvPr/>
        </p:nvSpPr>
        <p:spPr>
          <a:xfrm>
            <a:off x="323850" y="5589588"/>
            <a:ext cx="8208963" cy="1008062"/>
          </a:xfrm>
          <a:prstGeom prst="rect">
            <a:avLst/>
          </a:prstGeom>
        </p:spPr>
        <p:txBody>
          <a:bodyPr lIns="182880" tIns="91440">
            <a:normAutofit lnSpcReduction="10000"/>
          </a:bodyPr>
          <a:lstStyle/>
          <a:p>
            <a:pPr marL="265176" indent="-265176" fontAlgn="auto">
              <a:spcBef>
                <a:spcPts val="250"/>
              </a:spcBef>
              <a:spcAft>
                <a:spcPts val="0"/>
              </a:spcAft>
              <a:buClr>
                <a:schemeClr val="accent1"/>
              </a:buClr>
              <a:buSzPct val="80000"/>
              <a:defRPr/>
            </a:pPr>
            <a:r>
              <a:rPr lang="es-ES" sz="1400" dirty="0">
                <a:latin typeface="+mn-lt"/>
                <a:cs typeface="+mn-cs"/>
              </a:rPr>
              <a:t>Autor: Rubén Ojeda</a:t>
            </a:r>
          </a:p>
          <a:p>
            <a:pPr marL="265176" indent="-265176" fontAlgn="auto">
              <a:spcBef>
                <a:spcPts val="250"/>
              </a:spcBef>
              <a:spcAft>
                <a:spcPts val="0"/>
              </a:spcAft>
              <a:buClr>
                <a:schemeClr val="accent1"/>
              </a:buClr>
              <a:buSzPct val="80000"/>
              <a:defRPr/>
            </a:pPr>
            <a:r>
              <a:rPr lang="es-ES" sz="1400" dirty="0">
                <a:latin typeface="+mn-lt"/>
                <a:cs typeface="+mn-cs"/>
              </a:rPr>
              <a:t>Enlace: http://commons.wikimedia.org/wiki/File:Lagunas_de_Villaf%C3%A1fila,_detalle_laguna.jpg</a:t>
            </a:r>
            <a:endParaRPr lang="es-ES" sz="1400" u="sng" dirty="0">
              <a:latin typeface="+mn-lt"/>
              <a:cs typeface="+mn-cs"/>
            </a:endParaRPr>
          </a:p>
        </p:txBody>
      </p:sp>
      <p:pic>
        <p:nvPicPr>
          <p:cNvPr id="29699" name="Picture 2" descr="File:Lagunas de Villafáfila, detalle laguna.jpg"/>
          <p:cNvPicPr>
            <a:picLocks noChangeAspect="1" noChangeArrowheads="1"/>
          </p:cNvPicPr>
          <p:nvPr/>
        </p:nvPicPr>
        <p:blipFill>
          <a:blip r:embed="rId2"/>
          <a:srcRect t="16277" b="15440"/>
          <a:stretch>
            <a:fillRect/>
          </a:stretch>
        </p:blipFill>
        <p:spPr bwMode="auto">
          <a:xfrm>
            <a:off x="539750" y="1125538"/>
            <a:ext cx="8013700" cy="4103687"/>
          </a:xfrm>
          <a:prstGeom prst="rect">
            <a:avLst/>
          </a:prstGeom>
          <a:noFill/>
          <a:ln w="9525">
            <a:noFill/>
            <a:miter lim="800000"/>
            <a:headEnd/>
            <a:tailEnd/>
          </a:ln>
        </p:spPr>
      </p:pic>
      <p:sp>
        <p:nvSpPr>
          <p:cNvPr id="29700" name="2 Marcador de contenido"/>
          <p:cNvSpPr txBox="1">
            <a:spLocks/>
          </p:cNvSpPr>
          <p:nvPr/>
        </p:nvSpPr>
        <p:spPr bwMode="auto">
          <a:xfrm>
            <a:off x="655638" y="682625"/>
            <a:ext cx="8183562" cy="4187825"/>
          </a:xfrm>
          <a:prstGeom prst="rect">
            <a:avLst/>
          </a:prstGeom>
          <a:noFill/>
          <a:ln w="9525">
            <a:noFill/>
            <a:miter lim="800000"/>
            <a:headEnd/>
            <a:tailEnd/>
          </a:ln>
        </p:spPr>
        <p:txBody>
          <a:bodyPr lIns="182880" tIns="91440"/>
          <a:lstStyle/>
          <a:p>
            <a:pPr marL="265113" indent="-265113">
              <a:spcBef>
                <a:spcPts val="250"/>
              </a:spcBef>
              <a:buClr>
                <a:schemeClr val="accent1"/>
              </a:buClr>
              <a:buSzPct val="80000"/>
              <a:buFont typeface="Wingdings 2" pitchFamily="18" charset="2"/>
              <a:buChar char=""/>
            </a:pPr>
            <a:endParaRPr lang="es-ES" sz="2000" b="1">
              <a:latin typeface="Verdan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2 Marcador de contenido"/>
          <p:cNvSpPr>
            <a:spLocks noGrp="1"/>
          </p:cNvSpPr>
          <p:nvPr>
            <p:ph idx="1"/>
          </p:nvPr>
        </p:nvSpPr>
        <p:spPr>
          <a:xfrm>
            <a:off x="503238" y="530225"/>
            <a:ext cx="8183562" cy="4187825"/>
          </a:xfrm>
        </p:spPr>
        <p:txBody>
          <a:bodyPr/>
          <a:lstStyle/>
          <a:p>
            <a:r>
              <a:rPr lang="es-ES" sz="2000" u="sng" smtClean="0"/>
              <a:t>2.2. Lagunas de Villafáfila</a:t>
            </a:r>
            <a:r>
              <a:rPr lang="es-ES" sz="2000" smtClean="0"/>
              <a:t>: </a:t>
            </a:r>
            <a:r>
              <a:rPr lang="es-ES" sz="2000" b="1" smtClean="0"/>
              <a:t>ESPECIES </a:t>
            </a:r>
          </a:p>
          <a:p>
            <a:endParaRPr lang="es-ES" sz="2000" b="1" smtClean="0"/>
          </a:p>
        </p:txBody>
      </p:sp>
      <p:sp>
        <p:nvSpPr>
          <p:cNvPr id="6" name="2 Marcador de contenido"/>
          <p:cNvSpPr txBox="1">
            <a:spLocks/>
          </p:cNvSpPr>
          <p:nvPr/>
        </p:nvSpPr>
        <p:spPr>
          <a:xfrm>
            <a:off x="323850" y="5013325"/>
            <a:ext cx="4824413" cy="1008063"/>
          </a:xfrm>
          <a:prstGeom prst="rect">
            <a:avLst/>
          </a:prstGeom>
        </p:spPr>
        <p:txBody>
          <a:bodyPr lIns="182880" tIns="91440">
            <a:normAutofit fontScale="92500" lnSpcReduction="20000"/>
          </a:bodyPr>
          <a:lstStyle/>
          <a:p>
            <a:pPr marL="265176" indent="-265176" fontAlgn="auto">
              <a:spcBef>
                <a:spcPts val="250"/>
              </a:spcBef>
              <a:spcAft>
                <a:spcPts val="0"/>
              </a:spcAft>
              <a:buClr>
                <a:schemeClr val="accent1"/>
              </a:buClr>
              <a:buSzPct val="80000"/>
              <a:defRPr/>
            </a:pPr>
            <a:r>
              <a:rPr lang="es-ES" sz="1400" dirty="0">
                <a:latin typeface="+mn-lt"/>
                <a:cs typeface="+mn-cs"/>
              </a:rPr>
              <a:t>Especie: Avutarda</a:t>
            </a:r>
          </a:p>
          <a:p>
            <a:pPr marL="265176" indent="-265176" fontAlgn="auto">
              <a:spcBef>
                <a:spcPts val="250"/>
              </a:spcBef>
              <a:spcAft>
                <a:spcPts val="0"/>
              </a:spcAft>
              <a:buClr>
                <a:schemeClr val="accent1"/>
              </a:buClr>
              <a:buSzPct val="80000"/>
              <a:defRPr/>
            </a:pPr>
            <a:r>
              <a:rPr lang="es-ES" sz="1400" dirty="0">
                <a:latin typeface="+mn-lt"/>
                <a:cs typeface="+mn-cs"/>
              </a:rPr>
              <a:t>Autor: www.volganet.ru</a:t>
            </a:r>
          </a:p>
          <a:p>
            <a:pPr marL="265176" indent="-265176" fontAlgn="auto">
              <a:spcBef>
                <a:spcPts val="250"/>
              </a:spcBef>
              <a:spcAft>
                <a:spcPts val="0"/>
              </a:spcAft>
              <a:buClr>
                <a:schemeClr val="accent1"/>
              </a:buClr>
              <a:buSzPct val="80000"/>
              <a:defRPr/>
            </a:pPr>
            <a:r>
              <a:rPr lang="es-ES" sz="1400" dirty="0">
                <a:latin typeface="+mn-lt"/>
                <a:cs typeface="+mn-cs"/>
              </a:rPr>
              <a:t>Enlace: http://de.wikipedia.org/wiki/Gro%C3%9Ftrappe#/media/File:Drofa_%281%29.jpg </a:t>
            </a:r>
            <a:endParaRPr lang="es-ES" sz="1400" u="sng" dirty="0">
              <a:latin typeface="+mn-lt"/>
              <a:cs typeface="+mn-cs"/>
            </a:endParaRPr>
          </a:p>
        </p:txBody>
      </p:sp>
      <p:graphicFrame>
        <p:nvGraphicFramePr>
          <p:cNvPr id="7" name="6 Tabla"/>
          <p:cNvGraphicFramePr>
            <a:graphicFrameLocks noGrp="1"/>
          </p:cNvGraphicFramePr>
          <p:nvPr/>
        </p:nvGraphicFramePr>
        <p:xfrm>
          <a:off x="5364163" y="1844675"/>
          <a:ext cx="3095625" cy="3108325"/>
        </p:xfrm>
        <a:graphic>
          <a:graphicData uri="http://schemas.openxmlformats.org/drawingml/2006/table">
            <a:tbl>
              <a:tblPr/>
              <a:tblGrid>
                <a:gridCol w="1548172"/>
                <a:gridCol w="1548172"/>
              </a:tblGrid>
              <a:tr h="0">
                <a:tc>
                  <a:txBody>
                    <a:bodyPr/>
                    <a:lstStyle/>
                    <a:p>
                      <a:pPr algn="ctr"/>
                      <a:r>
                        <a:rPr lang="es-ES" b="1" dirty="0"/>
                        <a:t>Especie</a:t>
                      </a:r>
                    </a:p>
                  </a:txBody>
                  <a:tcPr anchor="ctr">
                    <a:lnL>
                      <a:noFill/>
                    </a:lnL>
                    <a:lnR>
                      <a:noFill/>
                    </a:lnR>
                    <a:lnT>
                      <a:noFill/>
                    </a:lnT>
                    <a:lnB>
                      <a:noFill/>
                    </a:lnB>
                    <a:solidFill>
                      <a:schemeClr val="accent1"/>
                    </a:solidFill>
                  </a:tcPr>
                </a:tc>
                <a:tc>
                  <a:txBody>
                    <a:bodyPr/>
                    <a:lstStyle/>
                    <a:p>
                      <a:pPr algn="ctr"/>
                      <a:r>
                        <a:rPr lang="es-ES" b="1" dirty="0"/>
                        <a:t>Situación</a:t>
                      </a:r>
                    </a:p>
                  </a:txBody>
                  <a:tcPr anchor="ctr">
                    <a:lnL>
                      <a:noFill/>
                    </a:lnL>
                    <a:lnR>
                      <a:noFill/>
                    </a:lnR>
                    <a:lnT>
                      <a:noFill/>
                    </a:lnT>
                    <a:lnB>
                      <a:noFill/>
                    </a:lnB>
                    <a:solidFill>
                      <a:schemeClr val="accent1"/>
                    </a:solidFill>
                  </a:tcPr>
                </a:tc>
              </a:tr>
              <a:tr h="0">
                <a:tc>
                  <a:txBody>
                    <a:bodyPr/>
                    <a:lstStyle/>
                    <a:p>
                      <a:pPr marL="0" algn="ctr" rtl="0" eaLnBrk="1" latinLnBrk="0" hangingPunct="1"/>
                      <a:r>
                        <a:rPr lang="es-ES" b="1" dirty="0" smtClean="0">
                          <a:hlinkClick r:id="rId2" tooltip="Alcaraván"/>
                        </a:rPr>
                        <a:t>Alcaraván</a:t>
                      </a:r>
                      <a:endParaRPr kumimoji="0" lang="es-ES" b="1" kern="1200" dirty="0">
                        <a:solidFill>
                          <a:srgbClr val="00B050"/>
                        </a:solidFill>
                        <a:latin typeface="+mn-lt"/>
                        <a:ea typeface="+mn-ea"/>
                        <a:cs typeface="+mn-cs"/>
                        <a:hlinkClick r:id="rId3" tooltip="Otis tarda"/>
                      </a:endParaRPr>
                    </a:p>
                  </a:txBody>
                  <a:tcPr anchor="ctr">
                    <a:lnL>
                      <a:noFill/>
                    </a:lnL>
                    <a:lnR>
                      <a:noFill/>
                    </a:lnR>
                    <a:lnT>
                      <a:noFill/>
                    </a:lnT>
                    <a:lnB>
                      <a:noFill/>
                    </a:lnB>
                  </a:tcPr>
                </a:tc>
                <a:tc>
                  <a:txBody>
                    <a:bodyPr/>
                    <a:lstStyle/>
                    <a:p>
                      <a:pPr algn="ctr"/>
                      <a:r>
                        <a:rPr lang="es-ES" b="1"/>
                        <a:t>Residente</a:t>
                      </a:r>
                    </a:p>
                  </a:txBody>
                  <a:tcPr anchor="ctr">
                    <a:lnL>
                      <a:noFill/>
                    </a:lnL>
                    <a:lnR>
                      <a:noFill/>
                    </a:lnR>
                    <a:lnT>
                      <a:noFill/>
                    </a:lnT>
                    <a:lnB>
                      <a:noFill/>
                    </a:lnB>
                  </a:tcPr>
                </a:tc>
              </a:tr>
              <a:tr h="0">
                <a:tc>
                  <a:txBody>
                    <a:bodyPr/>
                    <a:lstStyle/>
                    <a:p>
                      <a:pPr algn="ctr"/>
                      <a:r>
                        <a:rPr lang="es-ES" b="1" dirty="0">
                          <a:solidFill>
                            <a:srgbClr val="00B050"/>
                          </a:solidFill>
                          <a:hlinkClick r:id="rId3" tooltip="Otis tarda"/>
                        </a:rPr>
                        <a:t>Avutarda</a:t>
                      </a:r>
                      <a:endParaRPr lang="es-ES" b="1" dirty="0">
                        <a:solidFill>
                          <a:srgbClr val="00B050"/>
                        </a:solidFill>
                      </a:endParaRPr>
                    </a:p>
                  </a:txBody>
                  <a:tcPr anchor="ctr">
                    <a:lnL>
                      <a:noFill/>
                    </a:lnL>
                    <a:lnR>
                      <a:noFill/>
                    </a:lnR>
                    <a:lnT>
                      <a:noFill/>
                    </a:lnT>
                    <a:lnB>
                      <a:noFill/>
                    </a:lnB>
                  </a:tcPr>
                </a:tc>
                <a:tc>
                  <a:txBody>
                    <a:bodyPr/>
                    <a:lstStyle/>
                    <a:p>
                      <a:pPr algn="ctr"/>
                      <a:r>
                        <a:rPr lang="es-ES" b="1"/>
                        <a:t>Residente</a:t>
                      </a:r>
                    </a:p>
                  </a:txBody>
                  <a:tcPr anchor="ctr">
                    <a:lnL>
                      <a:noFill/>
                    </a:lnL>
                    <a:lnR>
                      <a:noFill/>
                    </a:lnR>
                    <a:lnT>
                      <a:noFill/>
                    </a:lnT>
                    <a:lnB>
                      <a:noFill/>
                    </a:lnB>
                  </a:tcPr>
                </a:tc>
              </a:tr>
              <a:tr h="0">
                <a:tc>
                  <a:txBody>
                    <a:bodyPr/>
                    <a:lstStyle/>
                    <a:p>
                      <a:pPr algn="ctr"/>
                      <a:r>
                        <a:rPr lang="es-ES" b="1" dirty="0">
                          <a:solidFill>
                            <a:srgbClr val="00B050"/>
                          </a:solidFill>
                          <a:hlinkClick r:id="rId4" tooltip="Pterocles orientalis"/>
                        </a:rPr>
                        <a:t>Ortega</a:t>
                      </a:r>
                      <a:endParaRPr lang="es-ES" b="1" dirty="0">
                        <a:solidFill>
                          <a:srgbClr val="00B050"/>
                        </a:solidFill>
                      </a:endParaRPr>
                    </a:p>
                  </a:txBody>
                  <a:tcPr anchor="ctr">
                    <a:lnL>
                      <a:noFill/>
                    </a:lnL>
                    <a:lnR>
                      <a:noFill/>
                    </a:lnR>
                    <a:lnT>
                      <a:noFill/>
                    </a:lnT>
                    <a:lnB>
                      <a:noFill/>
                    </a:lnB>
                  </a:tcPr>
                </a:tc>
                <a:tc>
                  <a:txBody>
                    <a:bodyPr/>
                    <a:lstStyle/>
                    <a:p>
                      <a:pPr algn="ctr"/>
                      <a:r>
                        <a:rPr lang="es-ES" b="1"/>
                        <a:t>Residente</a:t>
                      </a:r>
                    </a:p>
                  </a:txBody>
                  <a:tcPr anchor="ctr">
                    <a:lnL>
                      <a:noFill/>
                    </a:lnL>
                    <a:lnR>
                      <a:noFill/>
                    </a:lnR>
                    <a:lnT>
                      <a:noFill/>
                    </a:lnT>
                    <a:lnB>
                      <a:noFill/>
                    </a:lnB>
                  </a:tcPr>
                </a:tc>
              </a:tr>
              <a:tr h="0">
                <a:tc>
                  <a:txBody>
                    <a:bodyPr/>
                    <a:lstStyle/>
                    <a:p>
                      <a:pPr algn="ctr"/>
                      <a:r>
                        <a:rPr lang="es-ES" b="1" dirty="0">
                          <a:solidFill>
                            <a:srgbClr val="00B050"/>
                          </a:solidFill>
                          <a:hlinkClick r:id="rId5" tooltip="Sisón"/>
                        </a:rPr>
                        <a:t>Sisón</a:t>
                      </a:r>
                      <a:endParaRPr lang="es-ES" b="1" dirty="0">
                        <a:solidFill>
                          <a:srgbClr val="00B050"/>
                        </a:solidFill>
                      </a:endParaRPr>
                    </a:p>
                  </a:txBody>
                  <a:tcPr anchor="ctr">
                    <a:lnL>
                      <a:noFill/>
                    </a:lnL>
                    <a:lnR>
                      <a:noFill/>
                    </a:lnR>
                    <a:lnT>
                      <a:noFill/>
                    </a:lnT>
                    <a:lnB>
                      <a:noFill/>
                    </a:lnB>
                  </a:tcPr>
                </a:tc>
                <a:tc>
                  <a:txBody>
                    <a:bodyPr/>
                    <a:lstStyle/>
                    <a:p>
                      <a:pPr algn="ctr"/>
                      <a:r>
                        <a:rPr lang="es-ES" b="1"/>
                        <a:t>Residente</a:t>
                      </a:r>
                    </a:p>
                  </a:txBody>
                  <a:tcPr anchor="ctr">
                    <a:lnL>
                      <a:noFill/>
                    </a:lnL>
                    <a:lnR>
                      <a:noFill/>
                    </a:lnR>
                    <a:lnT>
                      <a:noFill/>
                    </a:lnT>
                    <a:lnB>
                      <a:noFill/>
                    </a:lnB>
                  </a:tcPr>
                </a:tc>
              </a:tr>
              <a:tr h="0">
                <a:tc>
                  <a:txBody>
                    <a:bodyPr/>
                    <a:lstStyle/>
                    <a:p>
                      <a:pPr algn="ctr"/>
                      <a:r>
                        <a:rPr lang="es-ES" b="1" dirty="0">
                          <a:solidFill>
                            <a:srgbClr val="00B050"/>
                          </a:solidFill>
                          <a:hlinkClick r:id="rId6" tooltip="Aguilucho cenizo"/>
                        </a:rPr>
                        <a:t>Aguilucho cenizo</a:t>
                      </a:r>
                      <a:endParaRPr lang="es-ES" b="1" dirty="0">
                        <a:solidFill>
                          <a:srgbClr val="00B050"/>
                        </a:solidFill>
                      </a:endParaRPr>
                    </a:p>
                  </a:txBody>
                  <a:tcPr anchor="ctr">
                    <a:lnL>
                      <a:noFill/>
                    </a:lnL>
                    <a:lnR>
                      <a:noFill/>
                    </a:lnR>
                    <a:lnT>
                      <a:noFill/>
                    </a:lnT>
                    <a:lnB>
                      <a:noFill/>
                    </a:lnB>
                  </a:tcPr>
                </a:tc>
                <a:tc>
                  <a:txBody>
                    <a:bodyPr/>
                    <a:lstStyle/>
                    <a:p>
                      <a:pPr algn="ctr"/>
                      <a:r>
                        <a:rPr lang="es-ES" b="1"/>
                        <a:t>Estival</a:t>
                      </a:r>
                    </a:p>
                  </a:txBody>
                  <a:tcPr anchor="ctr">
                    <a:lnL>
                      <a:noFill/>
                    </a:lnL>
                    <a:lnR>
                      <a:noFill/>
                    </a:lnR>
                    <a:lnT>
                      <a:noFill/>
                    </a:lnT>
                    <a:lnB>
                      <a:noFill/>
                    </a:lnB>
                  </a:tcPr>
                </a:tc>
              </a:tr>
              <a:tr h="0">
                <a:tc>
                  <a:txBody>
                    <a:bodyPr/>
                    <a:lstStyle/>
                    <a:p>
                      <a:pPr algn="ctr"/>
                      <a:r>
                        <a:rPr lang="es-ES" b="1" dirty="0">
                          <a:solidFill>
                            <a:srgbClr val="00B050"/>
                          </a:solidFill>
                          <a:hlinkClick r:id="rId7" tooltip="Cernícalo primilla"/>
                        </a:rPr>
                        <a:t>Cernícalo primilla</a:t>
                      </a:r>
                      <a:endParaRPr lang="es-ES" b="1" dirty="0">
                        <a:solidFill>
                          <a:srgbClr val="00B050"/>
                        </a:solidFill>
                      </a:endParaRPr>
                    </a:p>
                  </a:txBody>
                  <a:tcPr anchor="ctr">
                    <a:lnL>
                      <a:noFill/>
                    </a:lnL>
                    <a:lnR>
                      <a:noFill/>
                    </a:lnR>
                    <a:lnT>
                      <a:noFill/>
                    </a:lnT>
                    <a:lnB>
                      <a:noFill/>
                    </a:lnB>
                  </a:tcPr>
                </a:tc>
                <a:tc>
                  <a:txBody>
                    <a:bodyPr/>
                    <a:lstStyle/>
                    <a:p>
                      <a:pPr algn="ctr"/>
                      <a:r>
                        <a:rPr lang="es-ES" b="1" dirty="0"/>
                        <a:t>Estival</a:t>
                      </a:r>
                    </a:p>
                  </a:txBody>
                  <a:tcPr anchor="ctr">
                    <a:lnL>
                      <a:noFill/>
                    </a:lnL>
                    <a:lnR>
                      <a:noFill/>
                    </a:lnR>
                    <a:lnT>
                      <a:noFill/>
                    </a:lnT>
                    <a:lnB>
                      <a:noFill/>
                    </a:lnB>
                  </a:tcPr>
                </a:tc>
              </a:tr>
            </a:tbl>
          </a:graphicData>
        </a:graphic>
      </p:graphicFrame>
      <p:pic>
        <p:nvPicPr>
          <p:cNvPr id="30738" name="Picture 2" descr="http://upload.wikimedia.org/wikipedia/commons/4/4b/Drofa_%281%29.jpg"/>
          <p:cNvPicPr>
            <a:picLocks noChangeAspect="1" noChangeArrowheads="1"/>
          </p:cNvPicPr>
          <p:nvPr/>
        </p:nvPicPr>
        <p:blipFill>
          <a:blip r:embed="rId8"/>
          <a:srcRect/>
          <a:stretch>
            <a:fillRect/>
          </a:stretch>
        </p:blipFill>
        <p:spPr bwMode="auto">
          <a:xfrm>
            <a:off x="755650" y="1268413"/>
            <a:ext cx="4338638" cy="3565525"/>
          </a:xfrm>
          <a:prstGeom prst="rect">
            <a:avLst/>
          </a:prstGeom>
          <a:noFill/>
          <a:ln w="9525">
            <a:noFill/>
            <a:miter lim="800000"/>
            <a:headEnd/>
            <a:tailEnd/>
          </a:ln>
        </p:spPr>
      </p:pic>
      <p:sp>
        <p:nvSpPr>
          <p:cNvPr id="8" name="7 Flecha derecha"/>
          <p:cNvSpPr/>
          <p:nvPr/>
        </p:nvSpPr>
        <p:spPr>
          <a:xfrm rot="13796388">
            <a:off x="6446838" y="5156200"/>
            <a:ext cx="1104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CuadroTexto"/>
          <p:cNvSpPr txBox="1"/>
          <p:nvPr/>
        </p:nvSpPr>
        <p:spPr>
          <a:xfrm>
            <a:off x="5724525" y="5949950"/>
            <a:ext cx="2951163" cy="368300"/>
          </a:xfrm>
          <a:prstGeom prst="rect">
            <a:avLst/>
          </a:prstGeom>
          <a:solidFill>
            <a:schemeClr val="accent1">
              <a:lumMod val="40000"/>
              <a:lumOff val="60000"/>
            </a:schemeClr>
          </a:solidFill>
          <a:ln w="22225">
            <a:solidFill>
              <a:schemeClr val="accent1">
                <a:shade val="50000"/>
              </a:schemeClr>
            </a:solidFill>
          </a:ln>
        </p:spPr>
        <p:txBody>
          <a:bodyPr>
            <a:spAutoFit/>
          </a:bodyPr>
          <a:lstStyle/>
          <a:p>
            <a:pPr fontAlgn="auto">
              <a:spcBef>
                <a:spcPts val="0"/>
              </a:spcBef>
              <a:spcAft>
                <a:spcPts val="0"/>
              </a:spcAft>
              <a:defRPr/>
            </a:pPr>
            <a:r>
              <a:rPr lang="es-ES" dirty="0">
                <a:latin typeface="+mn-lt"/>
                <a:cs typeface="+mn-cs"/>
              </a:rPr>
              <a:t>Haz clic para saber más</a:t>
            </a:r>
            <a:endParaRPr lang="es-ES" dirty="0">
              <a:latin typeface="+mn-lt"/>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2 Marcador de contenido"/>
          <p:cNvSpPr>
            <a:spLocks noGrp="1"/>
          </p:cNvSpPr>
          <p:nvPr>
            <p:ph idx="1"/>
          </p:nvPr>
        </p:nvSpPr>
        <p:spPr>
          <a:xfrm>
            <a:off x="503238" y="530225"/>
            <a:ext cx="8183562" cy="4187825"/>
          </a:xfrm>
        </p:spPr>
        <p:txBody>
          <a:bodyPr/>
          <a:lstStyle/>
          <a:p>
            <a:r>
              <a:rPr lang="es-ES" sz="2000" u="sng" smtClean="0"/>
              <a:t>2.2. Lagunas de Villafáfila</a:t>
            </a:r>
            <a:r>
              <a:rPr lang="es-ES" sz="2000" smtClean="0"/>
              <a:t>: </a:t>
            </a:r>
            <a:r>
              <a:rPr lang="es-ES" sz="2000" b="1" smtClean="0"/>
              <a:t>ESPECIES </a:t>
            </a:r>
          </a:p>
          <a:p>
            <a:endParaRPr lang="es-ES" sz="2000" b="1" smtClean="0"/>
          </a:p>
        </p:txBody>
      </p:sp>
      <p:sp>
        <p:nvSpPr>
          <p:cNvPr id="6" name="2 Marcador de contenido"/>
          <p:cNvSpPr txBox="1">
            <a:spLocks/>
          </p:cNvSpPr>
          <p:nvPr/>
        </p:nvSpPr>
        <p:spPr>
          <a:xfrm>
            <a:off x="323850" y="5013325"/>
            <a:ext cx="4824413" cy="1439863"/>
          </a:xfrm>
          <a:prstGeom prst="rect">
            <a:avLst/>
          </a:prstGeom>
        </p:spPr>
        <p:txBody>
          <a:bodyPr lIns="182880" tIns="91440">
            <a:normAutofit fontScale="92500" lnSpcReduction="20000"/>
          </a:bodyPr>
          <a:lstStyle/>
          <a:p>
            <a:pPr marL="265176" indent="-265176" fontAlgn="auto">
              <a:spcBef>
                <a:spcPts val="250"/>
              </a:spcBef>
              <a:spcAft>
                <a:spcPts val="0"/>
              </a:spcAft>
              <a:buClr>
                <a:schemeClr val="accent1"/>
              </a:buClr>
              <a:buSzPct val="80000"/>
              <a:defRPr/>
            </a:pPr>
            <a:r>
              <a:rPr lang="es-ES" sz="1400" dirty="0">
                <a:latin typeface="+mn-lt"/>
                <a:cs typeface="+mn-cs"/>
              </a:rPr>
              <a:t>Especie: Ánsar común</a:t>
            </a:r>
          </a:p>
          <a:p>
            <a:pPr marL="265176" indent="-265176" fontAlgn="auto">
              <a:spcBef>
                <a:spcPts val="250"/>
              </a:spcBef>
              <a:spcAft>
                <a:spcPts val="0"/>
              </a:spcAft>
              <a:buClr>
                <a:schemeClr val="accent1"/>
              </a:buClr>
              <a:buSzPct val="80000"/>
              <a:defRPr/>
            </a:pPr>
            <a:r>
              <a:rPr lang="es-ES" sz="1400" dirty="0">
                <a:latin typeface="+mn-lt"/>
                <a:cs typeface="+mn-cs"/>
              </a:rPr>
              <a:t>Autor: Poco a poco</a:t>
            </a:r>
          </a:p>
          <a:p>
            <a:pPr marL="265176" indent="-265176" fontAlgn="auto">
              <a:spcBef>
                <a:spcPts val="250"/>
              </a:spcBef>
              <a:spcAft>
                <a:spcPts val="0"/>
              </a:spcAft>
              <a:buClr>
                <a:schemeClr val="accent1"/>
              </a:buClr>
              <a:buSzPct val="80000"/>
              <a:defRPr/>
            </a:pPr>
            <a:r>
              <a:rPr lang="es-ES" sz="1400" dirty="0">
                <a:latin typeface="+mn-lt"/>
                <a:cs typeface="+mn-cs"/>
              </a:rPr>
              <a:t>Enlace: http://commons.wikimedia.org/wiki/File:%C3%81nsar_com%C3%BAn_%28Anser_anser%29_en_el_Palacio_de_Nymphenburg,_M%C3%BAnich,_Alemania22.JPG</a:t>
            </a:r>
            <a:endParaRPr lang="es-ES" sz="1400" u="sng" dirty="0">
              <a:latin typeface="+mn-lt"/>
              <a:cs typeface="+mn-cs"/>
            </a:endParaRPr>
          </a:p>
        </p:txBody>
      </p:sp>
      <p:graphicFrame>
        <p:nvGraphicFramePr>
          <p:cNvPr id="7" name="6 Tabla"/>
          <p:cNvGraphicFramePr>
            <a:graphicFrameLocks noGrp="1"/>
          </p:cNvGraphicFramePr>
          <p:nvPr/>
        </p:nvGraphicFramePr>
        <p:xfrm>
          <a:off x="5219700" y="1125538"/>
          <a:ext cx="3313113" cy="4205287"/>
        </p:xfrm>
        <a:graphic>
          <a:graphicData uri="http://schemas.openxmlformats.org/drawingml/2006/table">
            <a:tbl>
              <a:tblPr/>
              <a:tblGrid>
                <a:gridCol w="1656184"/>
                <a:gridCol w="1656184"/>
              </a:tblGrid>
              <a:tr h="0">
                <a:tc>
                  <a:txBody>
                    <a:bodyPr/>
                    <a:lstStyle/>
                    <a:p>
                      <a:pPr algn="ctr"/>
                      <a:r>
                        <a:rPr lang="es-ES" b="1" dirty="0"/>
                        <a:t>Especie</a:t>
                      </a:r>
                    </a:p>
                  </a:txBody>
                  <a:tcPr anchor="ctr">
                    <a:lnL>
                      <a:noFill/>
                    </a:lnL>
                    <a:lnR>
                      <a:noFill/>
                    </a:lnR>
                    <a:lnT>
                      <a:noFill/>
                    </a:lnT>
                    <a:lnB>
                      <a:noFill/>
                    </a:lnB>
                    <a:solidFill>
                      <a:schemeClr val="accent1"/>
                    </a:solidFill>
                  </a:tcPr>
                </a:tc>
                <a:tc>
                  <a:txBody>
                    <a:bodyPr/>
                    <a:lstStyle/>
                    <a:p>
                      <a:pPr algn="ctr"/>
                      <a:r>
                        <a:rPr lang="es-ES" b="1" dirty="0"/>
                        <a:t>Situación</a:t>
                      </a:r>
                    </a:p>
                  </a:txBody>
                  <a:tcPr anchor="ctr">
                    <a:lnL>
                      <a:noFill/>
                    </a:lnL>
                    <a:lnR>
                      <a:noFill/>
                    </a:lnR>
                    <a:lnT>
                      <a:noFill/>
                    </a:lnT>
                    <a:lnB>
                      <a:noFill/>
                    </a:lnB>
                    <a:solidFill>
                      <a:schemeClr val="accent1"/>
                    </a:solidFill>
                  </a:tcPr>
                </a:tc>
              </a:tr>
              <a:tr h="0">
                <a:tc>
                  <a:txBody>
                    <a:bodyPr/>
                    <a:lstStyle/>
                    <a:p>
                      <a:pPr algn="ctr"/>
                      <a:r>
                        <a:rPr lang="es-ES" b="1">
                          <a:hlinkClick r:id="rId2" tooltip="Ánsar común"/>
                        </a:rPr>
                        <a:t>Ánsar común</a:t>
                      </a:r>
                      <a:endParaRPr lang="es-ES" b="1"/>
                    </a:p>
                  </a:txBody>
                  <a:tcPr anchor="ctr">
                    <a:lnL>
                      <a:noFill/>
                    </a:lnL>
                    <a:lnR>
                      <a:noFill/>
                    </a:lnR>
                    <a:lnT>
                      <a:noFill/>
                    </a:lnT>
                    <a:lnB>
                      <a:noFill/>
                    </a:lnB>
                  </a:tcPr>
                </a:tc>
                <a:tc>
                  <a:txBody>
                    <a:bodyPr/>
                    <a:lstStyle/>
                    <a:p>
                      <a:pPr algn="ctr"/>
                      <a:r>
                        <a:rPr lang="es-ES" b="1"/>
                        <a:t>Ivernante</a:t>
                      </a:r>
                    </a:p>
                  </a:txBody>
                  <a:tcPr anchor="ctr">
                    <a:lnL>
                      <a:noFill/>
                    </a:lnL>
                    <a:lnR>
                      <a:noFill/>
                    </a:lnR>
                    <a:lnT>
                      <a:noFill/>
                    </a:lnT>
                    <a:lnB>
                      <a:noFill/>
                    </a:lnB>
                  </a:tcPr>
                </a:tc>
              </a:tr>
              <a:tr h="0">
                <a:tc>
                  <a:txBody>
                    <a:bodyPr/>
                    <a:lstStyle/>
                    <a:p>
                      <a:pPr algn="ctr"/>
                      <a:r>
                        <a:rPr lang="es-ES" b="1">
                          <a:hlinkClick r:id="rId3" tooltip="Ánade rabudo"/>
                        </a:rPr>
                        <a:t>Ánade rabudo</a:t>
                      </a:r>
                      <a:endParaRPr lang="es-ES" b="1"/>
                    </a:p>
                  </a:txBody>
                  <a:tcPr anchor="ctr">
                    <a:lnL>
                      <a:noFill/>
                    </a:lnL>
                    <a:lnR>
                      <a:noFill/>
                    </a:lnR>
                    <a:lnT>
                      <a:noFill/>
                    </a:lnT>
                    <a:lnB>
                      <a:noFill/>
                    </a:lnB>
                  </a:tcPr>
                </a:tc>
                <a:tc>
                  <a:txBody>
                    <a:bodyPr/>
                    <a:lstStyle/>
                    <a:p>
                      <a:pPr algn="ctr"/>
                      <a:r>
                        <a:rPr lang="es-ES" b="1" dirty="0" err="1"/>
                        <a:t>Ivernante</a:t>
                      </a:r>
                      <a:endParaRPr lang="es-ES" b="1" dirty="0"/>
                    </a:p>
                  </a:txBody>
                  <a:tcPr anchor="ctr">
                    <a:lnL>
                      <a:noFill/>
                    </a:lnL>
                    <a:lnR>
                      <a:noFill/>
                    </a:lnR>
                    <a:lnT>
                      <a:noFill/>
                    </a:lnT>
                    <a:lnB>
                      <a:noFill/>
                    </a:lnB>
                  </a:tcPr>
                </a:tc>
              </a:tr>
              <a:tr h="0">
                <a:tc>
                  <a:txBody>
                    <a:bodyPr/>
                    <a:lstStyle/>
                    <a:p>
                      <a:pPr algn="ctr"/>
                      <a:r>
                        <a:rPr lang="es-ES" b="1">
                          <a:hlinkClick r:id="rId4" tooltip="Cerceta común"/>
                        </a:rPr>
                        <a:t>Cerceta común</a:t>
                      </a:r>
                      <a:endParaRPr lang="es-ES" b="1"/>
                    </a:p>
                  </a:txBody>
                  <a:tcPr anchor="ctr">
                    <a:lnL>
                      <a:noFill/>
                    </a:lnL>
                    <a:lnR>
                      <a:noFill/>
                    </a:lnR>
                    <a:lnT>
                      <a:noFill/>
                    </a:lnT>
                    <a:lnB>
                      <a:noFill/>
                    </a:lnB>
                  </a:tcPr>
                </a:tc>
                <a:tc>
                  <a:txBody>
                    <a:bodyPr/>
                    <a:lstStyle/>
                    <a:p>
                      <a:pPr algn="ctr"/>
                      <a:r>
                        <a:rPr lang="es-ES" b="1"/>
                        <a:t>Ivernante</a:t>
                      </a:r>
                    </a:p>
                  </a:txBody>
                  <a:tcPr anchor="ctr">
                    <a:lnL>
                      <a:noFill/>
                    </a:lnL>
                    <a:lnR>
                      <a:noFill/>
                    </a:lnR>
                    <a:lnT>
                      <a:noFill/>
                    </a:lnT>
                    <a:lnB>
                      <a:noFill/>
                    </a:lnB>
                  </a:tcPr>
                </a:tc>
              </a:tr>
              <a:tr h="0">
                <a:tc>
                  <a:txBody>
                    <a:bodyPr/>
                    <a:lstStyle/>
                    <a:p>
                      <a:pPr algn="ctr"/>
                      <a:r>
                        <a:rPr lang="es-ES" b="1">
                          <a:hlinkClick r:id="rId5" tooltip="Porrón moñudo"/>
                        </a:rPr>
                        <a:t>Porrón moñudo</a:t>
                      </a:r>
                      <a:endParaRPr lang="es-ES" b="1"/>
                    </a:p>
                  </a:txBody>
                  <a:tcPr anchor="ctr">
                    <a:lnL>
                      <a:noFill/>
                    </a:lnL>
                    <a:lnR>
                      <a:noFill/>
                    </a:lnR>
                    <a:lnT>
                      <a:noFill/>
                    </a:lnT>
                    <a:lnB>
                      <a:noFill/>
                    </a:lnB>
                  </a:tcPr>
                </a:tc>
                <a:tc>
                  <a:txBody>
                    <a:bodyPr/>
                    <a:lstStyle/>
                    <a:p>
                      <a:pPr algn="ctr"/>
                      <a:r>
                        <a:rPr lang="es-ES" b="1"/>
                        <a:t>Ivernante</a:t>
                      </a:r>
                    </a:p>
                  </a:txBody>
                  <a:tcPr anchor="ctr">
                    <a:lnL>
                      <a:noFill/>
                    </a:lnL>
                    <a:lnR>
                      <a:noFill/>
                    </a:lnR>
                    <a:lnT>
                      <a:noFill/>
                    </a:lnT>
                    <a:lnB>
                      <a:noFill/>
                    </a:lnB>
                  </a:tcPr>
                </a:tc>
              </a:tr>
              <a:tr h="0">
                <a:tc>
                  <a:txBody>
                    <a:bodyPr/>
                    <a:lstStyle/>
                    <a:p>
                      <a:pPr algn="ctr"/>
                      <a:r>
                        <a:rPr lang="es-ES" b="1">
                          <a:hlinkClick r:id="rId6" tooltip="Silbón europeo"/>
                        </a:rPr>
                        <a:t>Silbón europeo</a:t>
                      </a:r>
                      <a:endParaRPr lang="es-ES" b="1"/>
                    </a:p>
                  </a:txBody>
                  <a:tcPr anchor="ctr">
                    <a:lnL>
                      <a:noFill/>
                    </a:lnL>
                    <a:lnR>
                      <a:noFill/>
                    </a:lnR>
                    <a:lnT>
                      <a:noFill/>
                    </a:lnT>
                    <a:lnB>
                      <a:noFill/>
                    </a:lnB>
                  </a:tcPr>
                </a:tc>
                <a:tc>
                  <a:txBody>
                    <a:bodyPr/>
                    <a:lstStyle/>
                    <a:p>
                      <a:pPr algn="ctr"/>
                      <a:r>
                        <a:rPr lang="es-ES" b="1"/>
                        <a:t>Ivernante</a:t>
                      </a:r>
                    </a:p>
                  </a:txBody>
                  <a:tcPr anchor="ctr">
                    <a:lnL>
                      <a:noFill/>
                    </a:lnL>
                    <a:lnR>
                      <a:noFill/>
                    </a:lnR>
                    <a:lnT>
                      <a:noFill/>
                    </a:lnT>
                    <a:lnB>
                      <a:noFill/>
                    </a:lnB>
                  </a:tcPr>
                </a:tc>
              </a:tr>
              <a:tr h="0">
                <a:tc>
                  <a:txBody>
                    <a:bodyPr/>
                    <a:lstStyle/>
                    <a:p>
                      <a:pPr algn="ctr"/>
                      <a:r>
                        <a:rPr lang="es-ES" b="1">
                          <a:hlinkClick r:id="rId7" tooltip="Correlimos común"/>
                        </a:rPr>
                        <a:t>Correlimos común</a:t>
                      </a:r>
                      <a:endParaRPr lang="es-ES" b="1"/>
                    </a:p>
                  </a:txBody>
                  <a:tcPr anchor="ctr">
                    <a:lnL>
                      <a:noFill/>
                    </a:lnL>
                    <a:lnR>
                      <a:noFill/>
                    </a:lnR>
                    <a:lnT>
                      <a:noFill/>
                    </a:lnT>
                    <a:lnB>
                      <a:noFill/>
                    </a:lnB>
                  </a:tcPr>
                </a:tc>
                <a:tc>
                  <a:txBody>
                    <a:bodyPr/>
                    <a:lstStyle/>
                    <a:p>
                      <a:pPr algn="ctr"/>
                      <a:r>
                        <a:rPr lang="es-ES" b="1" dirty="0" err="1"/>
                        <a:t>Ivernante</a:t>
                      </a:r>
                      <a:endParaRPr lang="es-ES" b="1" dirty="0"/>
                    </a:p>
                  </a:txBody>
                  <a:tcPr anchor="ctr">
                    <a:lnL>
                      <a:noFill/>
                    </a:lnL>
                    <a:lnR>
                      <a:noFill/>
                    </a:lnR>
                    <a:lnT>
                      <a:noFill/>
                    </a:lnT>
                    <a:lnB>
                      <a:noFill/>
                    </a:lnB>
                  </a:tcPr>
                </a:tc>
              </a:tr>
            </a:tbl>
          </a:graphicData>
        </a:graphic>
      </p:graphicFrame>
      <p:sp>
        <p:nvSpPr>
          <p:cNvPr id="8" name="7 Flecha derecha"/>
          <p:cNvSpPr/>
          <p:nvPr/>
        </p:nvSpPr>
        <p:spPr>
          <a:xfrm rot="13796388">
            <a:off x="6541294" y="5272881"/>
            <a:ext cx="904875" cy="487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CuadroTexto"/>
          <p:cNvSpPr txBox="1"/>
          <p:nvPr/>
        </p:nvSpPr>
        <p:spPr>
          <a:xfrm>
            <a:off x="5724525" y="5949950"/>
            <a:ext cx="2951163" cy="368300"/>
          </a:xfrm>
          <a:prstGeom prst="rect">
            <a:avLst/>
          </a:prstGeom>
          <a:solidFill>
            <a:schemeClr val="accent1">
              <a:lumMod val="40000"/>
              <a:lumOff val="60000"/>
            </a:schemeClr>
          </a:solidFill>
          <a:ln w="22225">
            <a:solidFill>
              <a:schemeClr val="accent1">
                <a:shade val="50000"/>
              </a:schemeClr>
            </a:solidFill>
          </a:ln>
        </p:spPr>
        <p:txBody>
          <a:bodyPr>
            <a:spAutoFit/>
          </a:bodyPr>
          <a:lstStyle/>
          <a:p>
            <a:pPr fontAlgn="auto">
              <a:spcBef>
                <a:spcPts val="0"/>
              </a:spcBef>
              <a:spcAft>
                <a:spcPts val="0"/>
              </a:spcAft>
              <a:defRPr/>
            </a:pPr>
            <a:r>
              <a:rPr lang="es-ES" dirty="0">
                <a:latin typeface="+mn-lt"/>
                <a:cs typeface="+mn-cs"/>
              </a:rPr>
              <a:t>Haz clic para saber más</a:t>
            </a:r>
            <a:endParaRPr lang="es-ES" dirty="0">
              <a:latin typeface="+mn-lt"/>
              <a:cs typeface="+mn-cs"/>
            </a:endParaRPr>
          </a:p>
        </p:txBody>
      </p:sp>
      <p:pic>
        <p:nvPicPr>
          <p:cNvPr id="31764" name="Picture 2" descr="File:Ánsar común (Anser anser) en el Palacio de Nymphenburg, Múnich, Alemania22.JPG"/>
          <p:cNvPicPr>
            <a:picLocks noChangeAspect="1" noChangeArrowheads="1"/>
          </p:cNvPicPr>
          <p:nvPr/>
        </p:nvPicPr>
        <p:blipFill>
          <a:blip r:embed="rId8"/>
          <a:srcRect r="15331"/>
          <a:stretch>
            <a:fillRect/>
          </a:stretch>
        </p:blipFill>
        <p:spPr bwMode="auto">
          <a:xfrm>
            <a:off x="468313" y="1341438"/>
            <a:ext cx="4575175" cy="36004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lstStyle/>
          <a:p>
            <a:pPr fontAlgn="auto">
              <a:spcAft>
                <a:spcPts val="0"/>
              </a:spcAft>
              <a:defRPr/>
            </a:pPr>
            <a:r>
              <a:rPr lang="es-ES" dirty="0" smtClean="0">
                <a:solidFill>
                  <a:schemeClr val="accent1">
                    <a:tint val="88000"/>
                    <a:satMod val="150000"/>
                  </a:schemeClr>
                </a:solidFill>
              </a:rPr>
              <a:t>1. Presentación</a:t>
            </a:r>
            <a:endParaRPr lang="es-ES" dirty="0">
              <a:solidFill>
                <a:schemeClr val="accent1">
                  <a:tint val="88000"/>
                  <a:satMod val="150000"/>
                </a:schemeClr>
              </a:solidFill>
            </a:endParaRPr>
          </a:p>
        </p:txBody>
      </p:sp>
      <p:sp>
        <p:nvSpPr>
          <p:cNvPr id="3" name="2 Marcador de contenido"/>
          <p:cNvSpPr>
            <a:spLocks noGrp="1"/>
          </p:cNvSpPr>
          <p:nvPr>
            <p:ph idx="1"/>
          </p:nvPr>
        </p:nvSpPr>
        <p:spPr>
          <a:xfrm>
            <a:off x="503238" y="530225"/>
            <a:ext cx="8183562" cy="4843463"/>
          </a:xfrm>
        </p:spPr>
        <p:txBody>
          <a:bodyPr>
            <a:normAutofit fontScale="70000" lnSpcReduction="20000"/>
          </a:bodyPr>
          <a:lstStyle/>
          <a:p>
            <a:pPr marL="265176" indent="-265176" fontAlgn="auto">
              <a:spcAft>
                <a:spcPts val="600"/>
              </a:spcAft>
              <a:buFont typeface="Wingdings 2"/>
              <a:buChar char=""/>
              <a:defRPr/>
            </a:pPr>
            <a:r>
              <a:rPr lang="es-ES" dirty="0" smtClean="0"/>
              <a:t>El área de Tierra de Campos situada al noreste de la provincia de Zamora constituye un entorno privilegiado para apreciar el potencial patrimonial de esta comarca.</a:t>
            </a:r>
          </a:p>
          <a:p>
            <a:pPr marL="265176" indent="-265176" fontAlgn="auto">
              <a:spcAft>
                <a:spcPts val="600"/>
              </a:spcAft>
              <a:buFont typeface="Wingdings 2"/>
              <a:buChar char=""/>
              <a:defRPr/>
            </a:pPr>
            <a:r>
              <a:rPr lang="es-ES" dirty="0" smtClean="0"/>
              <a:t>Entre Villalpando y las Lagunas de </a:t>
            </a:r>
            <a:r>
              <a:rPr lang="es-ES" dirty="0" err="1" smtClean="0"/>
              <a:t>Villafáfila</a:t>
            </a:r>
            <a:r>
              <a:rPr lang="es-ES" dirty="0" smtClean="0"/>
              <a:t> se cubre buena parte de la dimensión patrimonial; tanto en su versión artística, como en la natural.</a:t>
            </a:r>
          </a:p>
          <a:p>
            <a:pPr marL="265176" indent="-265176" fontAlgn="auto">
              <a:spcAft>
                <a:spcPts val="600"/>
              </a:spcAft>
              <a:buFont typeface="Wingdings 2"/>
              <a:buChar char=""/>
              <a:defRPr/>
            </a:pPr>
            <a:r>
              <a:rPr lang="es-ES" dirty="0" smtClean="0"/>
              <a:t>La localidad de Villalpando hunde sus raíces históricas hasta época prerromana de la mano de los vacceos. Desde ese momento el devenir histórico ha marcado buena parte de sus vestigios monumentales de gran interés cultural.</a:t>
            </a:r>
          </a:p>
          <a:p>
            <a:pPr marL="265176" indent="-265176" fontAlgn="auto">
              <a:spcAft>
                <a:spcPts val="600"/>
              </a:spcAft>
              <a:buFont typeface="Wingdings 2"/>
              <a:buChar char=""/>
              <a:defRPr/>
            </a:pPr>
            <a:r>
              <a:rPr lang="es-ES" dirty="0" smtClean="0"/>
              <a:t>Por  su parte, las Lagunas de </a:t>
            </a:r>
            <a:r>
              <a:rPr lang="es-ES" dirty="0" err="1" smtClean="0"/>
              <a:t>Villafáfila</a:t>
            </a:r>
            <a:r>
              <a:rPr lang="es-ES" dirty="0" smtClean="0"/>
              <a:t> -cuyo complejo está formado por tres lagunas principales- son uno de los humedales más importantes de Europa. En ellas se dan cita un gran número de acuáticas, de la </a:t>
            </a:r>
            <a:r>
              <a:rPr lang="es-ES" dirty="0" err="1" smtClean="0"/>
              <a:t>pseudo</a:t>
            </a:r>
            <a:r>
              <a:rPr lang="es-ES" dirty="0" smtClean="0"/>
              <a:t>-estepa que es la Tierra de Campos y de las migraciones estacionales de aves. </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2 Marcador de contenido"/>
          <p:cNvSpPr>
            <a:spLocks noGrp="1"/>
          </p:cNvSpPr>
          <p:nvPr>
            <p:ph idx="1"/>
          </p:nvPr>
        </p:nvSpPr>
        <p:spPr>
          <a:xfrm>
            <a:off x="503238" y="530225"/>
            <a:ext cx="8183562" cy="4187825"/>
          </a:xfrm>
        </p:spPr>
        <p:txBody>
          <a:bodyPr/>
          <a:lstStyle/>
          <a:p>
            <a:r>
              <a:rPr lang="es-ES" sz="2000" u="sng" smtClean="0"/>
              <a:t>2.2. Lagunas de Villafáfila</a:t>
            </a:r>
            <a:r>
              <a:rPr lang="es-ES" sz="2000" smtClean="0"/>
              <a:t>: </a:t>
            </a:r>
            <a:r>
              <a:rPr lang="es-ES" sz="2000" b="1" smtClean="0"/>
              <a:t>ESPECIES </a:t>
            </a:r>
          </a:p>
          <a:p>
            <a:endParaRPr lang="es-ES" sz="2000" b="1" smtClean="0"/>
          </a:p>
        </p:txBody>
      </p:sp>
      <p:sp>
        <p:nvSpPr>
          <p:cNvPr id="32770" name="2 Marcador de contenido"/>
          <p:cNvSpPr txBox="1">
            <a:spLocks/>
          </p:cNvSpPr>
          <p:nvPr/>
        </p:nvSpPr>
        <p:spPr bwMode="auto">
          <a:xfrm>
            <a:off x="323850" y="5013325"/>
            <a:ext cx="4824413" cy="1439863"/>
          </a:xfrm>
          <a:prstGeom prst="rect">
            <a:avLst/>
          </a:prstGeom>
          <a:noFill/>
          <a:ln w="9525">
            <a:noFill/>
            <a:miter lim="800000"/>
            <a:headEnd/>
            <a:tailEnd/>
          </a:ln>
        </p:spPr>
        <p:txBody>
          <a:bodyPr lIns="182880" tIns="91440"/>
          <a:lstStyle/>
          <a:p>
            <a:pPr marL="265113" indent="-265113">
              <a:spcBef>
                <a:spcPts val="250"/>
              </a:spcBef>
              <a:buClr>
                <a:schemeClr val="accent1"/>
              </a:buClr>
              <a:buSzPct val="80000"/>
            </a:pPr>
            <a:r>
              <a:rPr lang="es-ES" sz="1400">
                <a:latin typeface="Verdana" pitchFamily="34" charset="0"/>
              </a:rPr>
              <a:t>Especie: Ánade azulón (macho y hembra)</a:t>
            </a:r>
          </a:p>
          <a:p>
            <a:pPr marL="265113" indent="-265113">
              <a:spcBef>
                <a:spcPts val="250"/>
              </a:spcBef>
              <a:buClr>
                <a:schemeClr val="accent1"/>
              </a:buClr>
              <a:buSzPct val="80000"/>
            </a:pPr>
            <a:r>
              <a:rPr lang="es-ES" sz="1400">
                <a:latin typeface="Verdana" pitchFamily="34" charset="0"/>
              </a:rPr>
              <a:t>Autor: PePeEfe</a:t>
            </a:r>
          </a:p>
          <a:p>
            <a:pPr marL="265113" indent="-265113">
              <a:spcBef>
                <a:spcPts val="250"/>
              </a:spcBef>
              <a:buClr>
                <a:schemeClr val="accent1"/>
              </a:buClr>
              <a:buSzPct val="80000"/>
            </a:pPr>
            <a:r>
              <a:rPr lang="es-ES" sz="1400">
                <a:latin typeface="Verdana" pitchFamily="34" charset="0"/>
              </a:rPr>
              <a:t>Enlace: http://commons.wikimedia.org/wiki/File:Anas_platyrhynchos_-_Las_Tablas_de_Daimiel.JPG </a:t>
            </a:r>
            <a:endParaRPr lang="es-ES" sz="1400" u="sng">
              <a:latin typeface="Verdana" pitchFamily="34" charset="0"/>
            </a:endParaRPr>
          </a:p>
        </p:txBody>
      </p:sp>
      <p:graphicFrame>
        <p:nvGraphicFramePr>
          <p:cNvPr id="7" name="6 Tabla"/>
          <p:cNvGraphicFramePr>
            <a:graphicFrameLocks noGrp="1"/>
          </p:cNvGraphicFramePr>
          <p:nvPr/>
        </p:nvGraphicFramePr>
        <p:xfrm>
          <a:off x="5219700" y="1125538"/>
          <a:ext cx="3313113" cy="3930650"/>
        </p:xfrm>
        <a:graphic>
          <a:graphicData uri="http://schemas.openxmlformats.org/drawingml/2006/table">
            <a:tbl>
              <a:tblPr/>
              <a:tblGrid>
                <a:gridCol w="1656184"/>
                <a:gridCol w="1656184"/>
              </a:tblGrid>
              <a:tr h="0">
                <a:tc>
                  <a:txBody>
                    <a:bodyPr/>
                    <a:lstStyle/>
                    <a:p>
                      <a:pPr algn="ctr"/>
                      <a:r>
                        <a:rPr lang="es-ES" b="1" dirty="0"/>
                        <a:t>Especie</a:t>
                      </a:r>
                    </a:p>
                  </a:txBody>
                  <a:tcPr anchor="ctr">
                    <a:lnL>
                      <a:noFill/>
                    </a:lnL>
                    <a:lnR>
                      <a:noFill/>
                    </a:lnR>
                    <a:lnT>
                      <a:noFill/>
                    </a:lnT>
                    <a:lnB>
                      <a:noFill/>
                    </a:lnB>
                    <a:solidFill>
                      <a:schemeClr val="accent1"/>
                    </a:solidFill>
                  </a:tcPr>
                </a:tc>
                <a:tc>
                  <a:txBody>
                    <a:bodyPr/>
                    <a:lstStyle/>
                    <a:p>
                      <a:pPr algn="ctr"/>
                      <a:r>
                        <a:rPr lang="es-ES" b="1" dirty="0"/>
                        <a:t>Situación</a:t>
                      </a:r>
                    </a:p>
                  </a:txBody>
                  <a:tcPr anchor="ctr">
                    <a:lnL>
                      <a:noFill/>
                    </a:lnL>
                    <a:lnR>
                      <a:noFill/>
                    </a:lnR>
                    <a:lnT>
                      <a:noFill/>
                    </a:lnT>
                    <a:lnB>
                      <a:noFill/>
                    </a:lnB>
                    <a:solidFill>
                      <a:schemeClr val="accent1"/>
                    </a:solidFill>
                  </a:tcPr>
                </a:tc>
              </a:tr>
              <a:tr h="0">
                <a:tc>
                  <a:txBody>
                    <a:bodyPr/>
                    <a:lstStyle/>
                    <a:p>
                      <a:pPr algn="ctr"/>
                      <a:r>
                        <a:rPr lang="es-ES" b="1">
                          <a:hlinkClick r:id="rId2" tooltip="Ánade azulón"/>
                        </a:rPr>
                        <a:t>Ánade azulón</a:t>
                      </a:r>
                      <a:endParaRPr lang="es-ES" b="1"/>
                    </a:p>
                  </a:txBody>
                  <a:tcPr anchor="ctr">
                    <a:lnL>
                      <a:noFill/>
                    </a:lnL>
                    <a:lnR>
                      <a:noFill/>
                    </a:lnR>
                    <a:lnT>
                      <a:noFill/>
                    </a:lnT>
                    <a:lnB>
                      <a:noFill/>
                    </a:lnB>
                  </a:tcPr>
                </a:tc>
                <a:tc>
                  <a:txBody>
                    <a:bodyPr/>
                    <a:lstStyle/>
                    <a:p>
                      <a:pPr algn="ctr"/>
                      <a:r>
                        <a:rPr lang="es-ES" b="1"/>
                        <a:t>Residente</a:t>
                      </a:r>
                    </a:p>
                  </a:txBody>
                  <a:tcPr anchor="ctr">
                    <a:lnL>
                      <a:noFill/>
                    </a:lnL>
                    <a:lnR>
                      <a:noFill/>
                    </a:lnR>
                    <a:lnT>
                      <a:noFill/>
                    </a:lnT>
                    <a:lnB>
                      <a:noFill/>
                    </a:lnB>
                  </a:tcPr>
                </a:tc>
              </a:tr>
              <a:tr h="0">
                <a:tc>
                  <a:txBody>
                    <a:bodyPr/>
                    <a:lstStyle/>
                    <a:p>
                      <a:pPr algn="ctr"/>
                      <a:r>
                        <a:rPr lang="es-ES" b="1">
                          <a:hlinkClick r:id="rId3" tooltip="Ánade friso"/>
                        </a:rPr>
                        <a:t>Ánade friso</a:t>
                      </a:r>
                      <a:endParaRPr lang="es-ES" b="1"/>
                    </a:p>
                  </a:txBody>
                  <a:tcPr anchor="ctr">
                    <a:lnL>
                      <a:noFill/>
                    </a:lnL>
                    <a:lnR>
                      <a:noFill/>
                    </a:lnR>
                    <a:lnT>
                      <a:noFill/>
                    </a:lnT>
                    <a:lnB>
                      <a:noFill/>
                    </a:lnB>
                  </a:tcPr>
                </a:tc>
                <a:tc>
                  <a:txBody>
                    <a:bodyPr/>
                    <a:lstStyle/>
                    <a:p>
                      <a:pPr algn="ctr"/>
                      <a:r>
                        <a:rPr lang="es-ES" b="1"/>
                        <a:t>Residente</a:t>
                      </a:r>
                    </a:p>
                  </a:txBody>
                  <a:tcPr anchor="ctr">
                    <a:lnL>
                      <a:noFill/>
                    </a:lnL>
                    <a:lnR>
                      <a:noFill/>
                    </a:lnR>
                    <a:lnT>
                      <a:noFill/>
                    </a:lnT>
                    <a:lnB>
                      <a:noFill/>
                    </a:lnB>
                  </a:tcPr>
                </a:tc>
              </a:tr>
              <a:tr h="0">
                <a:tc>
                  <a:txBody>
                    <a:bodyPr/>
                    <a:lstStyle/>
                    <a:p>
                      <a:pPr algn="ctr"/>
                      <a:r>
                        <a:rPr lang="es-ES" b="1">
                          <a:hlinkClick r:id="rId4" tooltip="Cuchara común"/>
                        </a:rPr>
                        <a:t>Cuchara común</a:t>
                      </a:r>
                      <a:endParaRPr lang="es-ES" b="1"/>
                    </a:p>
                  </a:txBody>
                  <a:tcPr anchor="ctr">
                    <a:lnL>
                      <a:noFill/>
                    </a:lnL>
                    <a:lnR>
                      <a:noFill/>
                    </a:lnR>
                    <a:lnT>
                      <a:noFill/>
                    </a:lnT>
                    <a:lnB>
                      <a:noFill/>
                    </a:lnB>
                  </a:tcPr>
                </a:tc>
                <a:tc>
                  <a:txBody>
                    <a:bodyPr/>
                    <a:lstStyle/>
                    <a:p>
                      <a:pPr algn="ctr"/>
                      <a:r>
                        <a:rPr lang="es-ES" b="1"/>
                        <a:t>Residente</a:t>
                      </a:r>
                    </a:p>
                  </a:txBody>
                  <a:tcPr anchor="ctr">
                    <a:lnL>
                      <a:noFill/>
                    </a:lnL>
                    <a:lnR>
                      <a:noFill/>
                    </a:lnR>
                    <a:lnT>
                      <a:noFill/>
                    </a:lnT>
                    <a:lnB>
                      <a:noFill/>
                    </a:lnB>
                  </a:tcPr>
                </a:tc>
              </a:tr>
              <a:tr h="0">
                <a:tc>
                  <a:txBody>
                    <a:bodyPr/>
                    <a:lstStyle/>
                    <a:p>
                      <a:pPr algn="ctr"/>
                      <a:r>
                        <a:rPr lang="es-ES" b="1">
                          <a:hlinkClick r:id="rId5" tooltip="Porrón europeo"/>
                        </a:rPr>
                        <a:t>Porrón europeo</a:t>
                      </a:r>
                      <a:endParaRPr lang="es-ES" b="1"/>
                    </a:p>
                  </a:txBody>
                  <a:tcPr anchor="ctr">
                    <a:lnL>
                      <a:noFill/>
                    </a:lnL>
                    <a:lnR>
                      <a:noFill/>
                    </a:lnR>
                    <a:lnT>
                      <a:noFill/>
                    </a:lnT>
                    <a:lnB>
                      <a:noFill/>
                    </a:lnB>
                  </a:tcPr>
                </a:tc>
                <a:tc>
                  <a:txBody>
                    <a:bodyPr/>
                    <a:lstStyle/>
                    <a:p>
                      <a:pPr algn="ctr"/>
                      <a:r>
                        <a:rPr lang="es-ES" b="1"/>
                        <a:t>Residente</a:t>
                      </a:r>
                    </a:p>
                  </a:txBody>
                  <a:tcPr anchor="ctr">
                    <a:lnL>
                      <a:noFill/>
                    </a:lnL>
                    <a:lnR>
                      <a:noFill/>
                    </a:lnR>
                    <a:lnT>
                      <a:noFill/>
                    </a:lnT>
                    <a:lnB>
                      <a:noFill/>
                    </a:lnB>
                  </a:tcPr>
                </a:tc>
              </a:tr>
              <a:tr h="0">
                <a:tc>
                  <a:txBody>
                    <a:bodyPr/>
                    <a:lstStyle/>
                    <a:p>
                      <a:pPr algn="ctr"/>
                      <a:r>
                        <a:rPr lang="es-ES" b="1">
                          <a:hlinkClick r:id="rId6" tooltip="Focha común"/>
                        </a:rPr>
                        <a:t>Focha común</a:t>
                      </a:r>
                      <a:endParaRPr lang="es-ES" b="1"/>
                    </a:p>
                  </a:txBody>
                  <a:tcPr anchor="ctr">
                    <a:lnL>
                      <a:noFill/>
                    </a:lnL>
                    <a:lnR>
                      <a:noFill/>
                    </a:lnR>
                    <a:lnT>
                      <a:noFill/>
                    </a:lnT>
                    <a:lnB>
                      <a:noFill/>
                    </a:lnB>
                  </a:tcPr>
                </a:tc>
                <a:tc>
                  <a:txBody>
                    <a:bodyPr/>
                    <a:lstStyle/>
                    <a:p>
                      <a:pPr algn="ctr"/>
                      <a:r>
                        <a:rPr lang="es-ES" b="1"/>
                        <a:t>Residente</a:t>
                      </a:r>
                    </a:p>
                  </a:txBody>
                  <a:tcPr anchor="ctr">
                    <a:lnL>
                      <a:noFill/>
                    </a:lnL>
                    <a:lnR>
                      <a:noFill/>
                    </a:lnR>
                    <a:lnT>
                      <a:noFill/>
                    </a:lnT>
                    <a:lnB>
                      <a:noFill/>
                    </a:lnB>
                  </a:tcPr>
                </a:tc>
              </a:tr>
              <a:tr h="0">
                <a:tc>
                  <a:txBody>
                    <a:bodyPr/>
                    <a:lstStyle/>
                    <a:p>
                      <a:pPr algn="ctr"/>
                      <a:r>
                        <a:rPr lang="es-ES" b="1">
                          <a:hlinkClick r:id="rId7" tooltip="Zampullín común"/>
                        </a:rPr>
                        <a:t>Zampullín común</a:t>
                      </a:r>
                      <a:endParaRPr lang="es-ES" b="1"/>
                    </a:p>
                  </a:txBody>
                  <a:tcPr anchor="ctr">
                    <a:lnL>
                      <a:noFill/>
                    </a:lnL>
                    <a:lnR>
                      <a:noFill/>
                    </a:lnR>
                    <a:lnT>
                      <a:noFill/>
                    </a:lnT>
                    <a:lnB>
                      <a:noFill/>
                    </a:lnB>
                  </a:tcPr>
                </a:tc>
                <a:tc>
                  <a:txBody>
                    <a:bodyPr/>
                    <a:lstStyle/>
                    <a:p>
                      <a:pPr algn="ctr"/>
                      <a:r>
                        <a:rPr lang="es-ES" b="1" dirty="0"/>
                        <a:t>Residente</a:t>
                      </a:r>
                    </a:p>
                  </a:txBody>
                  <a:tcPr anchor="ctr">
                    <a:lnL>
                      <a:noFill/>
                    </a:lnL>
                    <a:lnR>
                      <a:noFill/>
                    </a:lnR>
                    <a:lnT>
                      <a:noFill/>
                    </a:lnT>
                    <a:lnB>
                      <a:noFill/>
                    </a:lnB>
                  </a:tcPr>
                </a:tc>
              </a:tr>
            </a:tbl>
          </a:graphicData>
        </a:graphic>
      </p:graphicFrame>
      <p:sp>
        <p:nvSpPr>
          <p:cNvPr id="8" name="7 Flecha derecha"/>
          <p:cNvSpPr/>
          <p:nvPr/>
        </p:nvSpPr>
        <p:spPr>
          <a:xfrm rot="13796388">
            <a:off x="6541294" y="5272881"/>
            <a:ext cx="904875" cy="487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CuadroTexto"/>
          <p:cNvSpPr txBox="1"/>
          <p:nvPr/>
        </p:nvSpPr>
        <p:spPr>
          <a:xfrm>
            <a:off x="5724525" y="5949950"/>
            <a:ext cx="2951163" cy="368300"/>
          </a:xfrm>
          <a:prstGeom prst="rect">
            <a:avLst/>
          </a:prstGeom>
          <a:solidFill>
            <a:schemeClr val="accent1">
              <a:lumMod val="40000"/>
              <a:lumOff val="60000"/>
            </a:schemeClr>
          </a:solidFill>
          <a:ln w="22225">
            <a:solidFill>
              <a:schemeClr val="accent1">
                <a:shade val="50000"/>
              </a:schemeClr>
            </a:solidFill>
          </a:ln>
        </p:spPr>
        <p:txBody>
          <a:bodyPr>
            <a:spAutoFit/>
          </a:bodyPr>
          <a:lstStyle/>
          <a:p>
            <a:pPr fontAlgn="auto">
              <a:spcBef>
                <a:spcPts val="0"/>
              </a:spcBef>
              <a:spcAft>
                <a:spcPts val="0"/>
              </a:spcAft>
              <a:defRPr/>
            </a:pPr>
            <a:r>
              <a:rPr lang="es-ES" dirty="0">
                <a:latin typeface="+mn-lt"/>
                <a:cs typeface="+mn-cs"/>
              </a:rPr>
              <a:t>Haz clic para saber más</a:t>
            </a:r>
            <a:endParaRPr lang="es-ES" dirty="0">
              <a:latin typeface="+mn-lt"/>
              <a:cs typeface="+mn-cs"/>
            </a:endParaRPr>
          </a:p>
        </p:txBody>
      </p:sp>
      <p:pic>
        <p:nvPicPr>
          <p:cNvPr id="32788" name="Picture 2" descr="File:Anas platyrhynchos - Las Tablas de Daimiel.JPG"/>
          <p:cNvPicPr>
            <a:picLocks noChangeAspect="1" noChangeArrowheads="1"/>
          </p:cNvPicPr>
          <p:nvPr/>
        </p:nvPicPr>
        <p:blipFill>
          <a:blip r:embed="rId8"/>
          <a:srcRect l="16599" r="7954"/>
          <a:stretch>
            <a:fillRect/>
          </a:stretch>
        </p:blipFill>
        <p:spPr bwMode="auto">
          <a:xfrm>
            <a:off x="611188" y="1250950"/>
            <a:ext cx="4321175" cy="356393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2 Marcador de contenido"/>
          <p:cNvSpPr>
            <a:spLocks noGrp="1"/>
          </p:cNvSpPr>
          <p:nvPr>
            <p:ph idx="1"/>
          </p:nvPr>
        </p:nvSpPr>
        <p:spPr>
          <a:xfrm>
            <a:off x="503238" y="530225"/>
            <a:ext cx="8183562" cy="4187825"/>
          </a:xfrm>
        </p:spPr>
        <p:txBody>
          <a:bodyPr/>
          <a:lstStyle/>
          <a:p>
            <a:r>
              <a:rPr lang="es-ES" sz="2000" u="sng" smtClean="0"/>
              <a:t>2.2. Lagunas de Villafáfila</a:t>
            </a:r>
            <a:r>
              <a:rPr lang="es-ES" sz="2000" smtClean="0"/>
              <a:t>: </a:t>
            </a:r>
            <a:r>
              <a:rPr lang="es-ES" sz="2000" b="1" smtClean="0"/>
              <a:t>ESPECIES </a:t>
            </a:r>
          </a:p>
          <a:p>
            <a:endParaRPr lang="es-ES" sz="2000" b="1" smtClean="0"/>
          </a:p>
        </p:txBody>
      </p:sp>
      <p:sp>
        <p:nvSpPr>
          <p:cNvPr id="6" name="2 Marcador de contenido"/>
          <p:cNvSpPr txBox="1">
            <a:spLocks/>
          </p:cNvSpPr>
          <p:nvPr/>
        </p:nvSpPr>
        <p:spPr>
          <a:xfrm>
            <a:off x="323850" y="5013325"/>
            <a:ext cx="4824413" cy="1439863"/>
          </a:xfrm>
          <a:prstGeom prst="rect">
            <a:avLst/>
          </a:prstGeom>
        </p:spPr>
        <p:txBody>
          <a:bodyPr lIns="182880" tIns="91440">
            <a:normAutofit lnSpcReduction="10000"/>
          </a:bodyPr>
          <a:lstStyle/>
          <a:p>
            <a:pPr marL="265176" indent="-265176" fontAlgn="auto">
              <a:spcBef>
                <a:spcPts val="250"/>
              </a:spcBef>
              <a:spcAft>
                <a:spcPts val="0"/>
              </a:spcAft>
              <a:buClr>
                <a:schemeClr val="accent1"/>
              </a:buClr>
              <a:buSzPct val="80000"/>
              <a:defRPr/>
            </a:pPr>
            <a:r>
              <a:rPr lang="es-ES" sz="1400" dirty="0">
                <a:latin typeface="+mn-lt"/>
                <a:cs typeface="+mn-cs"/>
              </a:rPr>
              <a:t>Especie: Garza real</a:t>
            </a:r>
          </a:p>
          <a:p>
            <a:pPr marL="265176" indent="-265176" fontAlgn="auto">
              <a:spcBef>
                <a:spcPts val="250"/>
              </a:spcBef>
              <a:spcAft>
                <a:spcPts val="0"/>
              </a:spcAft>
              <a:buClr>
                <a:schemeClr val="accent1"/>
              </a:buClr>
              <a:buSzPct val="80000"/>
              <a:defRPr/>
            </a:pPr>
            <a:r>
              <a:rPr lang="es-ES" sz="1400" dirty="0">
                <a:latin typeface="+mn-lt"/>
                <a:cs typeface="+mn-cs"/>
              </a:rPr>
              <a:t>Autor: Juan Emilio</a:t>
            </a:r>
          </a:p>
          <a:p>
            <a:pPr marL="265176" indent="-265176" fontAlgn="auto">
              <a:spcBef>
                <a:spcPts val="250"/>
              </a:spcBef>
              <a:spcAft>
                <a:spcPts val="0"/>
              </a:spcAft>
              <a:buClr>
                <a:schemeClr val="accent1"/>
              </a:buClr>
              <a:buSzPct val="80000"/>
              <a:defRPr/>
            </a:pPr>
            <a:r>
              <a:rPr lang="es-ES" sz="1400" dirty="0">
                <a:latin typeface="+mn-lt"/>
                <a:cs typeface="+mn-cs"/>
              </a:rPr>
              <a:t>Enlace: http://commons.wikimedia.org/wiki/File:Garza_Real_%28Ardea_cinerea%29_%286295468309%29.jpg</a:t>
            </a:r>
            <a:endParaRPr lang="es-ES" sz="1400" u="sng" dirty="0">
              <a:latin typeface="+mn-lt"/>
              <a:cs typeface="+mn-cs"/>
            </a:endParaRPr>
          </a:p>
        </p:txBody>
      </p:sp>
      <p:graphicFrame>
        <p:nvGraphicFramePr>
          <p:cNvPr id="7" name="6 Tabla"/>
          <p:cNvGraphicFramePr>
            <a:graphicFrameLocks noGrp="1"/>
          </p:cNvGraphicFramePr>
          <p:nvPr/>
        </p:nvGraphicFramePr>
        <p:xfrm>
          <a:off x="5219700" y="1125538"/>
          <a:ext cx="3313113" cy="3840162"/>
        </p:xfrm>
        <a:graphic>
          <a:graphicData uri="http://schemas.openxmlformats.org/drawingml/2006/table">
            <a:tbl>
              <a:tblPr/>
              <a:tblGrid>
                <a:gridCol w="1656184"/>
                <a:gridCol w="1656184"/>
              </a:tblGrid>
              <a:tr h="0">
                <a:tc>
                  <a:txBody>
                    <a:bodyPr/>
                    <a:lstStyle/>
                    <a:p>
                      <a:pPr algn="ctr"/>
                      <a:r>
                        <a:rPr lang="es-ES" b="1" dirty="0"/>
                        <a:t>Especie</a:t>
                      </a:r>
                    </a:p>
                  </a:txBody>
                  <a:tcPr anchor="ctr">
                    <a:lnL>
                      <a:noFill/>
                    </a:lnL>
                    <a:lnR>
                      <a:noFill/>
                    </a:lnR>
                    <a:lnT>
                      <a:noFill/>
                    </a:lnT>
                    <a:lnB>
                      <a:noFill/>
                    </a:lnB>
                    <a:solidFill>
                      <a:schemeClr val="accent1"/>
                    </a:solidFill>
                  </a:tcPr>
                </a:tc>
                <a:tc>
                  <a:txBody>
                    <a:bodyPr/>
                    <a:lstStyle/>
                    <a:p>
                      <a:pPr algn="ctr"/>
                      <a:r>
                        <a:rPr lang="es-ES" b="1" dirty="0"/>
                        <a:t>Situación</a:t>
                      </a:r>
                    </a:p>
                  </a:txBody>
                  <a:tcPr anchor="ctr">
                    <a:lnL>
                      <a:noFill/>
                    </a:lnL>
                    <a:lnR>
                      <a:noFill/>
                    </a:lnR>
                    <a:lnT>
                      <a:noFill/>
                    </a:lnT>
                    <a:lnB>
                      <a:noFill/>
                    </a:lnB>
                    <a:solidFill>
                      <a:schemeClr val="accent1"/>
                    </a:solidFill>
                  </a:tcPr>
                </a:tc>
              </a:tr>
              <a:tr h="0">
                <a:tc>
                  <a:txBody>
                    <a:bodyPr/>
                    <a:lstStyle/>
                    <a:p>
                      <a:pPr algn="ctr"/>
                      <a:r>
                        <a:rPr lang="es-ES" b="1">
                          <a:hlinkClick r:id="rId2" tooltip="Garza real"/>
                        </a:rPr>
                        <a:t>Garza real</a:t>
                      </a:r>
                      <a:endParaRPr lang="es-ES" b="1"/>
                    </a:p>
                  </a:txBody>
                  <a:tcPr anchor="ctr">
                    <a:lnL>
                      <a:noFill/>
                    </a:lnL>
                    <a:lnR>
                      <a:noFill/>
                    </a:lnR>
                    <a:lnT>
                      <a:noFill/>
                    </a:lnT>
                    <a:lnB>
                      <a:noFill/>
                    </a:lnB>
                  </a:tcPr>
                </a:tc>
                <a:tc>
                  <a:txBody>
                    <a:bodyPr/>
                    <a:lstStyle/>
                    <a:p>
                      <a:pPr algn="ctr"/>
                      <a:r>
                        <a:rPr lang="es-ES" b="1"/>
                        <a:t>Residente</a:t>
                      </a:r>
                    </a:p>
                  </a:txBody>
                  <a:tcPr anchor="ctr">
                    <a:lnL>
                      <a:noFill/>
                    </a:lnL>
                    <a:lnR>
                      <a:noFill/>
                    </a:lnR>
                    <a:lnT>
                      <a:noFill/>
                    </a:lnT>
                    <a:lnB>
                      <a:noFill/>
                    </a:lnB>
                  </a:tcPr>
                </a:tc>
              </a:tr>
              <a:tr h="0">
                <a:tc>
                  <a:txBody>
                    <a:bodyPr/>
                    <a:lstStyle/>
                    <a:p>
                      <a:pPr algn="ctr"/>
                      <a:r>
                        <a:rPr lang="es-ES" b="1">
                          <a:hlinkClick r:id="rId3" tooltip="Garcilla bueyera"/>
                        </a:rPr>
                        <a:t>Garcilla bueyera</a:t>
                      </a:r>
                      <a:endParaRPr lang="es-ES" b="1"/>
                    </a:p>
                  </a:txBody>
                  <a:tcPr anchor="ctr">
                    <a:lnL>
                      <a:noFill/>
                    </a:lnL>
                    <a:lnR>
                      <a:noFill/>
                    </a:lnR>
                    <a:lnT>
                      <a:noFill/>
                    </a:lnT>
                    <a:lnB>
                      <a:noFill/>
                    </a:lnB>
                  </a:tcPr>
                </a:tc>
                <a:tc>
                  <a:txBody>
                    <a:bodyPr/>
                    <a:lstStyle/>
                    <a:p>
                      <a:pPr algn="ctr"/>
                      <a:r>
                        <a:rPr lang="es-ES" b="1"/>
                        <a:t>Residente</a:t>
                      </a:r>
                    </a:p>
                  </a:txBody>
                  <a:tcPr anchor="ctr">
                    <a:lnL>
                      <a:noFill/>
                    </a:lnL>
                    <a:lnR>
                      <a:noFill/>
                    </a:lnR>
                    <a:lnT>
                      <a:noFill/>
                    </a:lnT>
                    <a:lnB>
                      <a:noFill/>
                    </a:lnB>
                  </a:tcPr>
                </a:tc>
              </a:tr>
              <a:tr h="0">
                <a:tc>
                  <a:txBody>
                    <a:bodyPr/>
                    <a:lstStyle/>
                    <a:p>
                      <a:pPr algn="ctr"/>
                      <a:r>
                        <a:rPr lang="es-ES" b="1">
                          <a:hlinkClick r:id="rId4" tooltip="Aguilucho lagunero"/>
                        </a:rPr>
                        <a:t>Aguilucho lagunero</a:t>
                      </a:r>
                      <a:endParaRPr lang="es-ES" b="1"/>
                    </a:p>
                  </a:txBody>
                  <a:tcPr anchor="ctr">
                    <a:lnL>
                      <a:noFill/>
                    </a:lnL>
                    <a:lnR>
                      <a:noFill/>
                    </a:lnR>
                    <a:lnT>
                      <a:noFill/>
                    </a:lnT>
                    <a:lnB>
                      <a:noFill/>
                    </a:lnB>
                  </a:tcPr>
                </a:tc>
                <a:tc>
                  <a:txBody>
                    <a:bodyPr/>
                    <a:lstStyle/>
                    <a:p>
                      <a:pPr algn="ctr"/>
                      <a:r>
                        <a:rPr lang="es-ES" b="1"/>
                        <a:t>Residente</a:t>
                      </a:r>
                    </a:p>
                  </a:txBody>
                  <a:tcPr anchor="ctr">
                    <a:lnL>
                      <a:noFill/>
                    </a:lnL>
                    <a:lnR>
                      <a:noFill/>
                    </a:lnR>
                    <a:lnT>
                      <a:noFill/>
                    </a:lnT>
                    <a:lnB>
                      <a:noFill/>
                    </a:lnB>
                  </a:tcPr>
                </a:tc>
              </a:tr>
              <a:tr h="0">
                <a:tc>
                  <a:txBody>
                    <a:bodyPr/>
                    <a:lstStyle/>
                    <a:p>
                      <a:pPr algn="ctr"/>
                      <a:r>
                        <a:rPr lang="es-ES" b="1">
                          <a:hlinkClick r:id="rId5" tooltip="Avefría"/>
                        </a:rPr>
                        <a:t>Avefría</a:t>
                      </a:r>
                      <a:endParaRPr lang="es-ES" b="1"/>
                    </a:p>
                  </a:txBody>
                  <a:tcPr anchor="ctr">
                    <a:lnL>
                      <a:noFill/>
                    </a:lnL>
                    <a:lnR>
                      <a:noFill/>
                    </a:lnR>
                    <a:lnT>
                      <a:noFill/>
                    </a:lnT>
                    <a:lnB>
                      <a:noFill/>
                    </a:lnB>
                  </a:tcPr>
                </a:tc>
                <a:tc>
                  <a:txBody>
                    <a:bodyPr/>
                    <a:lstStyle/>
                    <a:p>
                      <a:pPr algn="ctr"/>
                      <a:r>
                        <a:rPr lang="es-ES" b="1"/>
                        <a:t>Residente</a:t>
                      </a:r>
                    </a:p>
                  </a:txBody>
                  <a:tcPr anchor="ctr">
                    <a:lnL>
                      <a:noFill/>
                    </a:lnL>
                    <a:lnR>
                      <a:noFill/>
                    </a:lnR>
                    <a:lnT>
                      <a:noFill/>
                    </a:lnT>
                    <a:lnB>
                      <a:noFill/>
                    </a:lnB>
                  </a:tcPr>
                </a:tc>
              </a:tr>
              <a:tr h="0">
                <a:tc>
                  <a:txBody>
                    <a:bodyPr/>
                    <a:lstStyle/>
                    <a:p>
                      <a:pPr algn="ctr"/>
                      <a:r>
                        <a:rPr lang="es-ES" b="1">
                          <a:hlinkClick r:id="rId6" tooltip="Himantopus himantopus"/>
                        </a:rPr>
                        <a:t>Cigüeñuela</a:t>
                      </a:r>
                      <a:endParaRPr lang="es-ES" b="1"/>
                    </a:p>
                  </a:txBody>
                  <a:tcPr anchor="ctr">
                    <a:lnL>
                      <a:noFill/>
                    </a:lnL>
                    <a:lnR>
                      <a:noFill/>
                    </a:lnR>
                    <a:lnT>
                      <a:noFill/>
                    </a:lnT>
                    <a:lnB>
                      <a:noFill/>
                    </a:lnB>
                  </a:tcPr>
                </a:tc>
                <a:tc>
                  <a:txBody>
                    <a:bodyPr/>
                    <a:lstStyle/>
                    <a:p>
                      <a:pPr algn="ctr"/>
                      <a:r>
                        <a:rPr lang="es-ES" b="1" dirty="0"/>
                        <a:t>Estival</a:t>
                      </a:r>
                    </a:p>
                  </a:txBody>
                  <a:tcPr anchor="ctr">
                    <a:lnL>
                      <a:noFill/>
                    </a:lnL>
                    <a:lnR>
                      <a:noFill/>
                    </a:lnR>
                    <a:lnT>
                      <a:noFill/>
                    </a:lnT>
                    <a:lnB>
                      <a:noFill/>
                    </a:lnB>
                  </a:tcPr>
                </a:tc>
              </a:tr>
              <a:tr h="0">
                <a:tc>
                  <a:txBody>
                    <a:bodyPr/>
                    <a:lstStyle/>
                    <a:p>
                      <a:pPr algn="ctr"/>
                      <a:r>
                        <a:rPr lang="es-ES" b="1">
                          <a:hlinkClick r:id="rId7" tooltip="Grulla"/>
                        </a:rPr>
                        <a:t>Grulla</a:t>
                      </a:r>
                      <a:endParaRPr lang="es-ES" b="1"/>
                    </a:p>
                  </a:txBody>
                  <a:tcPr anchor="ctr">
                    <a:lnL>
                      <a:noFill/>
                    </a:lnL>
                    <a:lnR>
                      <a:noFill/>
                    </a:lnR>
                    <a:lnT>
                      <a:noFill/>
                    </a:lnT>
                    <a:lnB>
                      <a:noFill/>
                    </a:lnB>
                  </a:tcPr>
                </a:tc>
                <a:tc>
                  <a:txBody>
                    <a:bodyPr/>
                    <a:lstStyle/>
                    <a:p>
                      <a:pPr algn="ctr"/>
                      <a:r>
                        <a:rPr lang="es-ES" b="1" dirty="0"/>
                        <a:t>Paso</a:t>
                      </a:r>
                    </a:p>
                  </a:txBody>
                  <a:tcPr anchor="ctr">
                    <a:lnL>
                      <a:noFill/>
                    </a:lnL>
                    <a:lnR>
                      <a:noFill/>
                    </a:lnR>
                    <a:lnT>
                      <a:noFill/>
                    </a:lnT>
                    <a:lnB>
                      <a:noFill/>
                    </a:lnB>
                  </a:tcPr>
                </a:tc>
              </a:tr>
              <a:tr h="0">
                <a:tc>
                  <a:txBody>
                    <a:bodyPr/>
                    <a:lstStyle/>
                    <a:p>
                      <a:pPr algn="ctr"/>
                      <a:r>
                        <a:rPr lang="es-ES" b="1" dirty="0">
                          <a:hlinkClick r:id="rId8" tooltip="Avoceta"/>
                        </a:rPr>
                        <a:t>Avoceta</a:t>
                      </a:r>
                      <a:endParaRPr lang="es-ES" b="1" dirty="0"/>
                    </a:p>
                  </a:txBody>
                  <a:tcPr anchor="ctr">
                    <a:lnL>
                      <a:noFill/>
                    </a:lnL>
                    <a:lnR>
                      <a:noFill/>
                    </a:lnR>
                    <a:lnT>
                      <a:noFill/>
                    </a:lnT>
                    <a:lnB>
                      <a:noFill/>
                    </a:lnB>
                  </a:tcPr>
                </a:tc>
                <a:tc>
                  <a:txBody>
                    <a:bodyPr/>
                    <a:lstStyle/>
                    <a:p>
                      <a:pPr algn="ctr"/>
                      <a:r>
                        <a:rPr lang="es-ES" b="1" dirty="0"/>
                        <a:t>Estival</a:t>
                      </a:r>
                    </a:p>
                  </a:txBody>
                  <a:tcPr anchor="ctr">
                    <a:lnL>
                      <a:noFill/>
                    </a:lnL>
                    <a:lnR>
                      <a:noFill/>
                    </a:lnR>
                    <a:lnT>
                      <a:noFill/>
                    </a:lnT>
                    <a:lnB>
                      <a:noFill/>
                    </a:lnB>
                  </a:tcPr>
                </a:tc>
              </a:tr>
              <a:tr h="0">
                <a:tc>
                  <a:txBody>
                    <a:bodyPr/>
                    <a:lstStyle/>
                    <a:p>
                      <a:pPr algn="ctr"/>
                      <a:r>
                        <a:rPr lang="es-ES" b="1" dirty="0">
                          <a:hlinkClick r:id="rId9" tooltip="Plateinae"/>
                        </a:rPr>
                        <a:t>Espátula</a:t>
                      </a:r>
                      <a:endParaRPr lang="es-ES" b="1" dirty="0"/>
                    </a:p>
                  </a:txBody>
                  <a:tcPr anchor="ctr">
                    <a:lnL>
                      <a:noFill/>
                    </a:lnL>
                    <a:lnR>
                      <a:noFill/>
                    </a:lnR>
                    <a:lnT>
                      <a:noFill/>
                    </a:lnT>
                    <a:lnB>
                      <a:noFill/>
                    </a:lnB>
                  </a:tcPr>
                </a:tc>
                <a:tc>
                  <a:txBody>
                    <a:bodyPr/>
                    <a:lstStyle/>
                    <a:p>
                      <a:pPr algn="ctr"/>
                      <a:r>
                        <a:rPr lang="es-ES" b="1" dirty="0"/>
                        <a:t>Paso</a:t>
                      </a:r>
                    </a:p>
                  </a:txBody>
                  <a:tcPr anchor="ctr">
                    <a:lnL>
                      <a:noFill/>
                    </a:lnL>
                    <a:lnR>
                      <a:noFill/>
                    </a:lnR>
                    <a:lnT>
                      <a:noFill/>
                    </a:lnT>
                    <a:lnB>
                      <a:noFill/>
                    </a:lnB>
                  </a:tcPr>
                </a:tc>
              </a:tr>
            </a:tbl>
          </a:graphicData>
        </a:graphic>
      </p:graphicFrame>
      <p:sp>
        <p:nvSpPr>
          <p:cNvPr id="8" name="7 Flecha derecha"/>
          <p:cNvSpPr/>
          <p:nvPr/>
        </p:nvSpPr>
        <p:spPr>
          <a:xfrm rot="13796388">
            <a:off x="6541294" y="5272881"/>
            <a:ext cx="904875" cy="487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CuadroTexto"/>
          <p:cNvSpPr txBox="1"/>
          <p:nvPr/>
        </p:nvSpPr>
        <p:spPr>
          <a:xfrm>
            <a:off x="5724525" y="5949950"/>
            <a:ext cx="2951163" cy="368300"/>
          </a:xfrm>
          <a:prstGeom prst="rect">
            <a:avLst/>
          </a:prstGeom>
          <a:solidFill>
            <a:schemeClr val="accent1">
              <a:lumMod val="40000"/>
              <a:lumOff val="60000"/>
            </a:schemeClr>
          </a:solidFill>
          <a:ln w="22225">
            <a:solidFill>
              <a:schemeClr val="accent1">
                <a:shade val="50000"/>
              </a:schemeClr>
            </a:solidFill>
          </a:ln>
        </p:spPr>
        <p:txBody>
          <a:bodyPr>
            <a:spAutoFit/>
          </a:bodyPr>
          <a:lstStyle/>
          <a:p>
            <a:pPr fontAlgn="auto">
              <a:spcBef>
                <a:spcPts val="0"/>
              </a:spcBef>
              <a:spcAft>
                <a:spcPts val="0"/>
              </a:spcAft>
              <a:defRPr/>
            </a:pPr>
            <a:r>
              <a:rPr lang="es-ES" dirty="0">
                <a:latin typeface="+mn-lt"/>
                <a:cs typeface="+mn-cs"/>
              </a:rPr>
              <a:t>Haz clic para saber más</a:t>
            </a:r>
            <a:endParaRPr lang="es-ES" dirty="0">
              <a:latin typeface="+mn-lt"/>
              <a:cs typeface="+mn-cs"/>
            </a:endParaRPr>
          </a:p>
        </p:txBody>
      </p:sp>
      <p:pic>
        <p:nvPicPr>
          <p:cNvPr id="33816" name="Picture 2" descr="File:Garza Real (Ardea cinerea) (6295468309).jpg"/>
          <p:cNvPicPr>
            <a:picLocks noChangeAspect="1" noChangeArrowheads="1"/>
          </p:cNvPicPr>
          <p:nvPr/>
        </p:nvPicPr>
        <p:blipFill>
          <a:blip r:embed="rId10"/>
          <a:srcRect r="27692" b="9401"/>
          <a:stretch>
            <a:fillRect/>
          </a:stretch>
        </p:blipFill>
        <p:spPr bwMode="auto">
          <a:xfrm>
            <a:off x="468313" y="1035050"/>
            <a:ext cx="4679950" cy="390683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normAutofit fontScale="90000"/>
          </a:bodyPr>
          <a:lstStyle/>
          <a:p>
            <a:pPr fontAlgn="auto">
              <a:spcAft>
                <a:spcPts val="0"/>
              </a:spcAft>
              <a:defRPr/>
            </a:pPr>
            <a:r>
              <a:rPr lang="es-ES" dirty="0" smtClean="0">
                <a:solidFill>
                  <a:schemeClr val="accent1">
                    <a:tint val="88000"/>
                    <a:satMod val="150000"/>
                  </a:schemeClr>
                </a:solidFill>
              </a:rPr>
              <a:t>3. Actividades para los alumnos</a:t>
            </a:r>
            <a:endParaRPr lang="es-ES" dirty="0">
              <a:solidFill>
                <a:schemeClr val="accent1">
                  <a:tint val="88000"/>
                  <a:satMod val="150000"/>
                </a:schemeClr>
              </a:solidFill>
            </a:endParaRPr>
          </a:p>
        </p:txBody>
      </p:sp>
      <p:sp>
        <p:nvSpPr>
          <p:cNvPr id="34818" name="2 Marcador de contenido"/>
          <p:cNvSpPr>
            <a:spLocks noGrp="1"/>
          </p:cNvSpPr>
          <p:nvPr>
            <p:ph idx="1"/>
          </p:nvPr>
        </p:nvSpPr>
        <p:spPr>
          <a:xfrm>
            <a:off x="503238" y="530225"/>
            <a:ext cx="8183562" cy="4187825"/>
          </a:xfrm>
        </p:spPr>
        <p:txBody>
          <a:bodyPr/>
          <a:lstStyle/>
          <a:p>
            <a:endParaRPr lang="es-E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3238" y="530225"/>
            <a:ext cx="8183562" cy="5922963"/>
          </a:xfrm>
        </p:spPr>
        <p:txBody>
          <a:bodyPr>
            <a:normAutofit/>
          </a:bodyPr>
          <a:lstStyle/>
          <a:p>
            <a:pPr marL="265176" indent="-265176" fontAlgn="auto">
              <a:spcAft>
                <a:spcPts val="0"/>
              </a:spcAft>
              <a:buFont typeface="Wingdings 2"/>
              <a:buChar char=""/>
              <a:defRPr/>
            </a:pPr>
            <a:r>
              <a:rPr lang="es-ES" sz="2000" u="sng" dirty="0" smtClean="0"/>
              <a:t>3. 1. Actividades previas:</a:t>
            </a:r>
            <a:br>
              <a:rPr lang="es-ES" sz="2000" u="sng" dirty="0" smtClean="0"/>
            </a:br>
            <a:endParaRPr lang="es-ES" sz="2000" u="sng" dirty="0" smtClean="0"/>
          </a:p>
          <a:p>
            <a:pPr marL="0" indent="0" fontAlgn="auto">
              <a:spcAft>
                <a:spcPts val="0"/>
              </a:spcAft>
              <a:buFont typeface="Wingdings 2"/>
              <a:buNone/>
              <a:defRPr/>
            </a:pPr>
            <a:endParaRPr lang="es-ES" sz="2000" u="sng" dirty="0" smtClean="0"/>
          </a:p>
          <a:p>
            <a:pPr marL="265176" indent="-265176" fontAlgn="auto">
              <a:spcAft>
                <a:spcPts val="0"/>
              </a:spcAft>
              <a:buFont typeface="Wingdings 2"/>
              <a:buChar char=""/>
              <a:defRPr/>
            </a:pPr>
            <a:r>
              <a:rPr lang="es-ES" sz="2000" u="sng" dirty="0" smtClean="0"/>
              <a:t>Actividad 1: </a:t>
            </a:r>
            <a:r>
              <a:rPr lang="es-ES" sz="2000" dirty="0" smtClean="0"/>
              <a:t>Realización de </a:t>
            </a:r>
            <a:r>
              <a:rPr lang="es-ES" sz="2000" b="1" dirty="0" smtClean="0"/>
              <a:t>un informe</a:t>
            </a:r>
            <a:r>
              <a:rPr lang="es-ES" sz="2000" dirty="0" smtClean="0"/>
              <a:t> sobre el municipio en el que consten los siguientes apartados:</a:t>
            </a:r>
          </a:p>
          <a:p>
            <a:pPr marL="548640" lvl="1" indent="-201168" fontAlgn="auto">
              <a:spcAft>
                <a:spcPts val="0"/>
              </a:spcAft>
              <a:buFont typeface="Verdana"/>
              <a:buChar char="◦"/>
              <a:defRPr/>
            </a:pPr>
            <a:endParaRPr lang="es-ES" sz="1600" dirty="0" smtClean="0"/>
          </a:p>
          <a:p>
            <a:pPr marL="548640" lvl="1" indent="-201168" fontAlgn="auto">
              <a:spcAft>
                <a:spcPts val="0"/>
              </a:spcAft>
              <a:buFont typeface="Verdana"/>
              <a:buChar char="◦"/>
              <a:defRPr/>
            </a:pPr>
            <a:r>
              <a:rPr lang="es-ES" sz="1600" b="1" dirty="0" smtClean="0"/>
              <a:t>A.</a:t>
            </a:r>
            <a:r>
              <a:rPr lang="es-ES" sz="1600" b="1" dirty="0"/>
              <a:t>	Introducción</a:t>
            </a:r>
            <a:r>
              <a:rPr lang="es-ES" sz="1600" dirty="0"/>
              <a:t>: localización del municipio, comarca, provincia y comunidad a la que pertenece, comunicaciones... </a:t>
            </a:r>
            <a:endParaRPr lang="es-ES" sz="1600" dirty="0" smtClean="0"/>
          </a:p>
          <a:p>
            <a:pPr marL="548640" lvl="1" indent="-201168" fontAlgn="auto">
              <a:spcAft>
                <a:spcPts val="0"/>
              </a:spcAft>
              <a:buFont typeface="Verdana"/>
              <a:buChar char="◦"/>
              <a:defRPr/>
            </a:pPr>
            <a:endParaRPr lang="es-ES" sz="1600" dirty="0"/>
          </a:p>
          <a:p>
            <a:pPr marL="548640" lvl="1" indent="-201168" fontAlgn="auto">
              <a:spcAft>
                <a:spcPts val="0"/>
              </a:spcAft>
              <a:buFont typeface="Verdana"/>
              <a:buChar char="◦"/>
              <a:defRPr/>
            </a:pPr>
            <a:r>
              <a:rPr lang="es-ES" sz="1600" b="1" dirty="0"/>
              <a:t>B</a:t>
            </a:r>
            <a:r>
              <a:rPr lang="es-ES" sz="1600" b="1" dirty="0" smtClean="0"/>
              <a:t>.</a:t>
            </a:r>
            <a:r>
              <a:rPr lang="es-ES" sz="1600" b="1" dirty="0"/>
              <a:t>	Historia del municipio</a:t>
            </a:r>
            <a:r>
              <a:rPr lang="es-ES" sz="1600" dirty="0"/>
              <a:t>: breve resumen de su origen, hechos más importantes de su pasado.</a:t>
            </a:r>
          </a:p>
          <a:p>
            <a:pPr marL="548640" lvl="1" indent="-201168" fontAlgn="auto">
              <a:spcAft>
                <a:spcPts val="0"/>
              </a:spcAft>
              <a:buFont typeface="Verdana"/>
              <a:buChar char="◦"/>
              <a:defRPr/>
            </a:pPr>
            <a:endParaRPr lang="es-ES" sz="1600" u="sng" dirty="0"/>
          </a:p>
        </p:txBody>
      </p:sp>
      <p:sp>
        <p:nvSpPr>
          <p:cNvPr id="4" name="3 Título"/>
          <p:cNvSpPr>
            <a:spLocks noGrp="1"/>
          </p:cNvSpPr>
          <p:nvPr>
            <p:ph type="title"/>
          </p:nvPr>
        </p:nvSpPr>
        <p:spPr>
          <a:xfrm>
            <a:off x="503238" y="4983163"/>
            <a:ext cx="8183562" cy="1052512"/>
          </a:xfrm>
        </p:spPr>
        <p:txBody>
          <a:bodyPr/>
          <a:lstStyle/>
          <a:p>
            <a:pPr fontAlgn="auto">
              <a:spcAft>
                <a:spcPts val="0"/>
              </a:spcAft>
              <a:defRPr/>
            </a:pPr>
            <a:endParaRPr lang="es-ES">
              <a:solidFill>
                <a:schemeClr val="accent1">
                  <a:tint val="88000"/>
                  <a:satMod val="15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3238" y="530225"/>
            <a:ext cx="8183562" cy="5922963"/>
          </a:xfrm>
        </p:spPr>
        <p:txBody>
          <a:bodyPr>
            <a:normAutofit/>
          </a:bodyPr>
          <a:lstStyle/>
          <a:p>
            <a:pPr marL="265176" indent="-265176" fontAlgn="auto">
              <a:spcAft>
                <a:spcPts val="0"/>
              </a:spcAft>
              <a:buFont typeface="Wingdings 2"/>
              <a:buChar char=""/>
              <a:defRPr/>
            </a:pPr>
            <a:r>
              <a:rPr lang="es-ES" sz="2000" u="sng" dirty="0" smtClean="0"/>
              <a:t>3. 1. Actividades previas:</a:t>
            </a:r>
            <a:br>
              <a:rPr lang="es-ES" sz="2000" u="sng" dirty="0" smtClean="0"/>
            </a:br>
            <a:endParaRPr lang="es-ES" sz="2000" u="sng" dirty="0" smtClean="0"/>
          </a:p>
          <a:p>
            <a:pPr marL="0" indent="0" fontAlgn="auto">
              <a:spcAft>
                <a:spcPts val="0"/>
              </a:spcAft>
              <a:buFont typeface="Wingdings 2"/>
              <a:buNone/>
              <a:defRPr/>
            </a:pPr>
            <a:endParaRPr lang="es-ES" sz="2000" u="sng" dirty="0" smtClean="0"/>
          </a:p>
          <a:p>
            <a:pPr marL="265176" indent="-265176" fontAlgn="auto">
              <a:spcAft>
                <a:spcPts val="0"/>
              </a:spcAft>
              <a:buFont typeface="Wingdings 2"/>
              <a:buChar char=""/>
              <a:defRPr/>
            </a:pPr>
            <a:r>
              <a:rPr lang="es-ES" sz="2000" u="sng" dirty="0" smtClean="0"/>
              <a:t>Actividad 2:</a:t>
            </a:r>
            <a:r>
              <a:rPr lang="es-ES" sz="2000" dirty="0"/>
              <a:t> </a:t>
            </a:r>
            <a:r>
              <a:rPr lang="es-ES" sz="2000" dirty="0" smtClean="0"/>
              <a:t>Conocimiento de las </a:t>
            </a:r>
            <a:r>
              <a:rPr lang="es-ES" sz="2000" b="1" dirty="0" smtClean="0"/>
              <a:t>características socio-económicas </a:t>
            </a:r>
            <a:r>
              <a:rPr lang="es-ES" sz="2000" dirty="0" smtClean="0"/>
              <a:t>y realización de </a:t>
            </a:r>
            <a:r>
              <a:rPr lang="es-ES" sz="2000" b="1" dirty="0" smtClean="0"/>
              <a:t>gráficos </a:t>
            </a:r>
            <a:r>
              <a:rPr lang="es-ES" sz="2000" dirty="0" smtClean="0"/>
              <a:t>para plasmarlo:</a:t>
            </a:r>
          </a:p>
          <a:p>
            <a:pPr marL="548640" lvl="1" indent="-201168" fontAlgn="auto">
              <a:spcAft>
                <a:spcPts val="0"/>
              </a:spcAft>
              <a:buFont typeface="Verdana"/>
              <a:buChar char="◦"/>
              <a:defRPr/>
            </a:pPr>
            <a:endParaRPr lang="es-ES" sz="1600" dirty="0" smtClean="0"/>
          </a:p>
          <a:p>
            <a:pPr marL="548640" lvl="1" indent="-201168" fontAlgn="auto">
              <a:spcAft>
                <a:spcPts val="0"/>
              </a:spcAft>
              <a:buFont typeface="Verdana"/>
              <a:buChar char="◦"/>
              <a:defRPr/>
            </a:pPr>
            <a:r>
              <a:rPr lang="es-ES" sz="1600" dirty="0" smtClean="0"/>
              <a:t>Análisis </a:t>
            </a:r>
            <a:r>
              <a:rPr lang="es-ES" sz="1600" dirty="0"/>
              <a:t>del número de habitantes desde 1842 a través de los datos del censo del Instituto Nacional de Estadística </a:t>
            </a:r>
            <a:r>
              <a:rPr lang="es-ES" sz="1600" dirty="0" smtClean="0"/>
              <a:t>(</a:t>
            </a:r>
            <a:r>
              <a:rPr lang="es-ES" sz="1600" u="sng" dirty="0" smtClean="0">
                <a:hlinkClick r:id="rId2"/>
              </a:rPr>
              <a:t>http</a:t>
            </a:r>
            <a:r>
              <a:rPr lang="es-ES" sz="1600" u="sng" dirty="0">
                <a:hlinkClick r:id="rId2"/>
              </a:rPr>
              <a:t>://www.ine.es/intercensal/</a:t>
            </a:r>
            <a:r>
              <a:rPr lang="es-ES" sz="1600" dirty="0"/>
              <a:t>). Realización de un gráfico de barras con el programa Excel que represente como ha sido la evolución</a:t>
            </a:r>
            <a:r>
              <a:rPr lang="es-ES" sz="1600" dirty="0" smtClean="0"/>
              <a:t>.</a:t>
            </a:r>
          </a:p>
          <a:p>
            <a:pPr marL="548640" lvl="1" indent="-201168" fontAlgn="auto">
              <a:spcAft>
                <a:spcPts val="0"/>
              </a:spcAft>
              <a:buFont typeface="Verdana"/>
              <a:buChar char="◦"/>
              <a:defRPr/>
            </a:pPr>
            <a:endParaRPr lang="es-ES" sz="1600" dirty="0"/>
          </a:p>
          <a:p>
            <a:pPr marL="548640" lvl="1" indent="-201168" fontAlgn="auto">
              <a:spcAft>
                <a:spcPts val="0"/>
              </a:spcAft>
              <a:buFont typeface="Verdana"/>
              <a:buChar char="◦"/>
              <a:defRPr/>
            </a:pPr>
            <a:r>
              <a:rPr lang="es-ES" sz="1600" dirty="0"/>
              <a:t>Análisis de las principales actividades económicas a las que se dedica la población. Una estimación respecto a los sectores: primario (agricultura y ganadería), secundario (industria, energía o artesanía) y terciario o de servicios (comercio, hostelería, turismo, transportes, administración</a:t>
            </a:r>
            <a:r>
              <a:rPr lang="es-ES" sz="1600" dirty="0" smtClean="0"/>
              <a:t>…).</a:t>
            </a:r>
            <a:endParaRPr lang="es-ES" sz="1600" dirty="0"/>
          </a:p>
        </p:txBody>
      </p:sp>
      <p:sp>
        <p:nvSpPr>
          <p:cNvPr id="4" name="3 Título"/>
          <p:cNvSpPr>
            <a:spLocks noGrp="1"/>
          </p:cNvSpPr>
          <p:nvPr>
            <p:ph type="title"/>
          </p:nvPr>
        </p:nvSpPr>
        <p:spPr>
          <a:xfrm>
            <a:off x="503238" y="4983163"/>
            <a:ext cx="8183562" cy="1052512"/>
          </a:xfrm>
        </p:spPr>
        <p:txBody>
          <a:bodyPr/>
          <a:lstStyle/>
          <a:p>
            <a:pPr fontAlgn="auto">
              <a:spcAft>
                <a:spcPts val="0"/>
              </a:spcAft>
              <a:defRPr/>
            </a:pPr>
            <a:endParaRPr lang="es-ES" dirty="0">
              <a:solidFill>
                <a:schemeClr val="accent1">
                  <a:tint val="88000"/>
                  <a:satMod val="15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3238" y="530225"/>
            <a:ext cx="8183562" cy="4187825"/>
          </a:xfrm>
        </p:spPr>
        <p:txBody>
          <a:bodyPr>
            <a:normAutofit/>
          </a:bodyPr>
          <a:lstStyle/>
          <a:p>
            <a:pPr marL="265176" indent="-265176" fontAlgn="auto">
              <a:spcAft>
                <a:spcPts val="0"/>
              </a:spcAft>
              <a:buFont typeface="Wingdings 2"/>
              <a:buChar char=""/>
              <a:defRPr/>
            </a:pPr>
            <a:r>
              <a:rPr lang="es-ES" sz="2000" u="sng" dirty="0" smtClean="0"/>
              <a:t>3. 2. Actividades durante la visita:</a:t>
            </a:r>
          </a:p>
          <a:p>
            <a:pPr marL="265176" indent="-265176" fontAlgn="auto">
              <a:spcAft>
                <a:spcPts val="0"/>
              </a:spcAft>
              <a:buFont typeface="Wingdings 2"/>
              <a:buChar char=""/>
              <a:defRPr/>
            </a:pPr>
            <a:endParaRPr lang="es-ES" sz="2000" u="sng" dirty="0" smtClean="0"/>
          </a:p>
          <a:p>
            <a:pPr marL="265176" indent="-265176" fontAlgn="auto">
              <a:spcAft>
                <a:spcPts val="0"/>
              </a:spcAft>
              <a:buFont typeface="Wingdings 2"/>
              <a:buChar char=""/>
              <a:defRPr/>
            </a:pPr>
            <a:r>
              <a:rPr lang="es-ES" sz="2000" u="sng" dirty="0" smtClean="0"/>
              <a:t>Actividad </a:t>
            </a:r>
            <a:r>
              <a:rPr lang="es-ES" sz="2000" u="sng" dirty="0"/>
              <a:t>1: </a:t>
            </a:r>
            <a:r>
              <a:rPr lang="es-ES" sz="2000" dirty="0" smtClean="0"/>
              <a:t>Realización de una fotografía junto a alguno de sus atractivos culturales.</a:t>
            </a:r>
            <a:endParaRPr lang="es-ES" sz="2000" dirty="0"/>
          </a:p>
          <a:p>
            <a:pPr marL="0" indent="0" fontAlgn="auto">
              <a:spcAft>
                <a:spcPts val="0"/>
              </a:spcAft>
              <a:buFont typeface="Wingdings 2"/>
              <a:buNone/>
              <a:defRPr/>
            </a:pPr>
            <a:r>
              <a:rPr lang="es-ES" sz="2000" u="sng" dirty="0" smtClean="0"/>
              <a:t/>
            </a:r>
            <a:br>
              <a:rPr lang="es-ES" sz="2000" u="sng" dirty="0" smtClean="0"/>
            </a:br>
            <a:endParaRPr lang="es-ES" sz="2000" u="sng" dirty="0"/>
          </a:p>
        </p:txBody>
      </p:sp>
      <p:sp>
        <p:nvSpPr>
          <p:cNvPr id="4" name="3 Título"/>
          <p:cNvSpPr>
            <a:spLocks noGrp="1"/>
          </p:cNvSpPr>
          <p:nvPr>
            <p:ph type="title"/>
          </p:nvPr>
        </p:nvSpPr>
        <p:spPr>
          <a:xfrm>
            <a:off x="503238" y="4983163"/>
            <a:ext cx="8183562" cy="1052512"/>
          </a:xfrm>
        </p:spPr>
        <p:txBody>
          <a:bodyPr/>
          <a:lstStyle/>
          <a:p>
            <a:pPr fontAlgn="auto">
              <a:spcAft>
                <a:spcPts val="0"/>
              </a:spcAft>
              <a:defRPr/>
            </a:pPr>
            <a:endParaRPr lang="es-ES" dirty="0">
              <a:solidFill>
                <a:schemeClr val="accent1">
                  <a:tint val="88000"/>
                  <a:satMod val="150000"/>
                </a:schemeClr>
              </a:solidFill>
            </a:endParaRPr>
          </a:p>
        </p:txBody>
      </p:sp>
      <p:pic>
        <p:nvPicPr>
          <p:cNvPr id="37891" name="Imagen 4" descr="C:\Users\Toshiba\AppData\Local\Microsoft\Windows\Temporary Internet Files\Content.Word\Screenshot_2014-12-01-18-15-25.png"/>
          <p:cNvPicPr>
            <a:picLocks noChangeAspect="1" noChangeArrowheads="1"/>
          </p:cNvPicPr>
          <p:nvPr/>
        </p:nvPicPr>
        <p:blipFill>
          <a:blip r:embed="rId2"/>
          <a:srcRect t="36183" r="2499" b="32201"/>
          <a:stretch>
            <a:fillRect/>
          </a:stretch>
        </p:blipFill>
        <p:spPr bwMode="auto">
          <a:xfrm>
            <a:off x="3059113" y="2195513"/>
            <a:ext cx="4752975" cy="3313112"/>
          </a:xfrm>
          <a:prstGeom prst="rect">
            <a:avLst/>
          </a:prstGeom>
          <a:noFill/>
          <a:ln w="9525">
            <a:noFill/>
            <a:miter lim="800000"/>
            <a:headEnd/>
            <a:tailEnd/>
          </a:ln>
        </p:spPr>
      </p:pic>
      <p:sp>
        <p:nvSpPr>
          <p:cNvPr id="37892" name="2 Marcador de contenido"/>
          <p:cNvSpPr txBox="1">
            <a:spLocks/>
          </p:cNvSpPr>
          <p:nvPr/>
        </p:nvSpPr>
        <p:spPr bwMode="auto">
          <a:xfrm>
            <a:off x="323850" y="5013325"/>
            <a:ext cx="4032250" cy="1008063"/>
          </a:xfrm>
          <a:prstGeom prst="rect">
            <a:avLst/>
          </a:prstGeom>
          <a:noFill/>
          <a:ln w="9525">
            <a:noFill/>
            <a:miter lim="800000"/>
            <a:headEnd/>
            <a:tailEnd/>
          </a:ln>
        </p:spPr>
        <p:txBody>
          <a:bodyPr lIns="182880" tIns="91440"/>
          <a:lstStyle/>
          <a:p>
            <a:pPr marL="265113" indent="-265113">
              <a:spcBef>
                <a:spcPts val="250"/>
              </a:spcBef>
              <a:buClr>
                <a:schemeClr val="accent1"/>
              </a:buClr>
              <a:buSzPct val="80000"/>
            </a:pPr>
            <a:r>
              <a:rPr lang="es-ES" sz="1400">
                <a:latin typeface="Verdana" pitchFamily="34" charset="0"/>
              </a:rPr>
              <a:t>Autor: Daniel Mantecón</a:t>
            </a:r>
            <a:endParaRPr lang="es-ES" sz="1400" u="sng">
              <a:latin typeface="Verdan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3238" y="530225"/>
            <a:ext cx="8183562" cy="4187825"/>
          </a:xfrm>
        </p:spPr>
        <p:txBody>
          <a:bodyPr>
            <a:normAutofit/>
          </a:bodyPr>
          <a:lstStyle/>
          <a:p>
            <a:pPr marL="265176" indent="-265176" fontAlgn="auto">
              <a:spcAft>
                <a:spcPts val="0"/>
              </a:spcAft>
              <a:buFont typeface="Wingdings 2"/>
              <a:buChar char=""/>
              <a:defRPr/>
            </a:pPr>
            <a:r>
              <a:rPr lang="es-ES" sz="2000" u="sng" dirty="0" smtClean="0"/>
              <a:t>3. 2. Actividades durante la visita:</a:t>
            </a:r>
          </a:p>
          <a:p>
            <a:pPr marL="265176" indent="-265176" fontAlgn="auto">
              <a:spcAft>
                <a:spcPts val="0"/>
              </a:spcAft>
              <a:buFont typeface="Wingdings 2"/>
              <a:buChar char=""/>
              <a:defRPr/>
            </a:pPr>
            <a:endParaRPr lang="es-ES" sz="2000" u="sng" dirty="0" smtClean="0"/>
          </a:p>
          <a:p>
            <a:pPr marL="265176" indent="-265176" fontAlgn="auto">
              <a:spcAft>
                <a:spcPts val="0"/>
              </a:spcAft>
              <a:buFont typeface="Wingdings 2"/>
              <a:buChar char=""/>
              <a:defRPr/>
            </a:pPr>
            <a:r>
              <a:rPr lang="es-ES" sz="2000" u="sng" dirty="0" smtClean="0"/>
              <a:t>Actividad 2: </a:t>
            </a:r>
            <a:r>
              <a:rPr lang="es-ES" sz="2000" dirty="0" smtClean="0"/>
              <a:t>Completar una ficha del monumento con el que se han fotografiado en el que aparezcan reflejados los siguientes datos:</a:t>
            </a:r>
            <a:endParaRPr lang="es-ES" sz="2000" dirty="0"/>
          </a:p>
          <a:p>
            <a:pPr marL="0" indent="0" fontAlgn="auto">
              <a:spcAft>
                <a:spcPts val="0"/>
              </a:spcAft>
              <a:buFont typeface="Wingdings 2"/>
              <a:buNone/>
              <a:defRPr/>
            </a:pPr>
            <a:r>
              <a:rPr lang="es-ES" sz="2000" u="sng" dirty="0" smtClean="0"/>
              <a:t/>
            </a:r>
            <a:br>
              <a:rPr lang="es-ES" sz="2000" u="sng" dirty="0" smtClean="0"/>
            </a:br>
            <a:endParaRPr lang="es-ES" sz="2000" u="sng" dirty="0"/>
          </a:p>
        </p:txBody>
      </p:sp>
      <p:sp>
        <p:nvSpPr>
          <p:cNvPr id="4" name="3 Título"/>
          <p:cNvSpPr>
            <a:spLocks noGrp="1"/>
          </p:cNvSpPr>
          <p:nvPr>
            <p:ph type="title"/>
          </p:nvPr>
        </p:nvSpPr>
        <p:spPr>
          <a:xfrm>
            <a:off x="503238" y="4983163"/>
            <a:ext cx="8183562" cy="1052512"/>
          </a:xfrm>
        </p:spPr>
        <p:txBody>
          <a:bodyPr/>
          <a:lstStyle/>
          <a:p>
            <a:pPr fontAlgn="auto">
              <a:spcAft>
                <a:spcPts val="0"/>
              </a:spcAft>
              <a:defRPr/>
            </a:pPr>
            <a:endParaRPr lang="es-ES">
              <a:solidFill>
                <a:schemeClr val="accent1">
                  <a:tint val="88000"/>
                  <a:satMod val="150000"/>
                </a:schemeClr>
              </a:solidFill>
            </a:endParaRPr>
          </a:p>
        </p:txBody>
      </p:sp>
      <p:sp>
        <p:nvSpPr>
          <p:cNvPr id="38915" name="AutoShape 2"/>
          <p:cNvSpPr>
            <a:spLocks noChangeArrowheads="1"/>
          </p:cNvSpPr>
          <p:nvPr/>
        </p:nvSpPr>
        <p:spPr bwMode="auto">
          <a:xfrm>
            <a:off x="3563938" y="2781300"/>
            <a:ext cx="3933825" cy="1008063"/>
          </a:xfrm>
          <a:prstGeom prst="wedgeRoundRectCallout">
            <a:avLst>
              <a:gd name="adj1" fmla="val -49889"/>
              <a:gd name="adj2" fmla="val -27704"/>
              <a:gd name="adj3" fmla="val 16667"/>
            </a:avLst>
          </a:prstGeom>
          <a:solidFill>
            <a:srgbClr val="FFFFFF"/>
          </a:solidFill>
          <a:ln w="25400">
            <a:solidFill>
              <a:srgbClr val="C00000"/>
            </a:solidFill>
            <a:miter lim="800000"/>
            <a:headEnd/>
            <a:tailEnd/>
          </a:ln>
        </p:spPr>
        <p:txBody>
          <a:bodyPr lIns="69494" tIns="34747" rIns="69494" bIns="34747"/>
          <a:lstStyle/>
          <a:p>
            <a:pPr eaLnBrk="0" hangingPunct="0">
              <a:spcAft>
                <a:spcPts val="800"/>
              </a:spcAft>
            </a:pPr>
            <a:r>
              <a:rPr lang="es-ES" altLang="es-ES" sz="1400">
                <a:solidFill>
                  <a:srgbClr val="C00000"/>
                </a:solidFill>
                <a:latin typeface="Calibri" pitchFamily="34" charset="0"/>
              </a:rPr>
              <a:t>■</a:t>
            </a:r>
            <a:r>
              <a:rPr lang="es-ES" altLang="es-ES" sz="1400">
                <a:latin typeface="Calibri" pitchFamily="34" charset="0"/>
              </a:rPr>
              <a:t> Nombre de la construcción y localización.</a:t>
            </a:r>
          </a:p>
          <a:p>
            <a:pPr eaLnBrk="0" hangingPunct="0">
              <a:spcAft>
                <a:spcPts val="800"/>
              </a:spcAft>
            </a:pPr>
            <a:r>
              <a:rPr lang="es-ES" altLang="es-ES" sz="1400">
                <a:solidFill>
                  <a:srgbClr val="C00000"/>
                </a:solidFill>
                <a:latin typeface="Calibri" pitchFamily="34" charset="0"/>
              </a:rPr>
              <a:t>■</a:t>
            </a:r>
            <a:r>
              <a:rPr lang="es-ES" altLang="es-ES" sz="1400">
                <a:latin typeface="Calibri" pitchFamily="34" charset="0"/>
              </a:rPr>
              <a:t> Promotor y momento histórico en el que surge.</a:t>
            </a:r>
          </a:p>
          <a:p>
            <a:pPr eaLnBrk="0" hangingPunct="0">
              <a:spcAft>
                <a:spcPts val="800"/>
              </a:spcAft>
            </a:pPr>
            <a:r>
              <a:rPr lang="es-ES" altLang="es-ES" sz="1400" b="1">
                <a:solidFill>
                  <a:srgbClr val="C00000"/>
                </a:solidFill>
                <a:latin typeface="Calibri" pitchFamily="34" charset="0"/>
              </a:rPr>
              <a:t>■</a:t>
            </a:r>
            <a:r>
              <a:rPr lang="es-ES" altLang="es-ES" sz="1400">
                <a:latin typeface="Calibri" pitchFamily="34" charset="0"/>
              </a:rPr>
              <a:t> Factores que pudieron llevar a su construcción</a:t>
            </a:r>
            <a:r>
              <a:rPr lang="es-ES" altLang="es-ES" sz="1100">
                <a:latin typeface="Calibri" pitchFamily="34" charset="0"/>
              </a:rPr>
              <a:t>.</a:t>
            </a:r>
          </a:p>
          <a:p>
            <a:pPr eaLnBrk="0" hangingPunct="0"/>
            <a:endParaRPr lang="es-ES" altLang="es-ES"/>
          </a:p>
        </p:txBody>
      </p:sp>
      <p:sp>
        <p:nvSpPr>
          <p:cNvPr id="38916" name="AutoShape 3"/>
          <p:cNvSpPr>
            <a:spLocks noChangeArrowheads="1"/>
          </p:cNvSpPr>
          <p:nvPr/>
        </p:nvSpPr>
        <p:spPr bwMode="auto">
          <a:xfrm>
            <a:off x="1852613" y="2781300"/>
            <a:ext cx="1711325" cy="1008063"/>
          </a:xfrm>
          <a:prstGeom prst="wedgeRoundRectCallout">
            <a:avLst>
              <a:gd name="adj1" fmla="val -49741"/>
              <a:gd name="adj2" fmla="val -27704"/>
              <a:gd name="adj3" fmla="val 16667"/>
            </a:avLst>
          </a:prstGeom>
          <a:solidFill>
            <a:srgbClr val="F2DBDB"/>
          </a:solidFill>
          <a:ln w="25400">
            <a:solidFill>
              <a:srgbClr val="C00000"/>
            </a:solidFill>
            <a:miter lim="800000"/>
            <a:headEnd/>
            <a:tailEnd/>
          </a:ln>
        </p:spPr>
        <p:txBody>
          <a:bodyPr lIns="69494" tIns="34747" rIns="69494" bIns="34747"/>
          <a:lstStyle/>
          <a:p>
            <a:pPr algn="ctr" eaLnBrk="0" hangingPunct="0">
              <a:spcBef>
                <a:spcPts val="1800"/>
              </a:spcBef>
              <a:spcAft>
                <a:spcPts val="800"/>
              </a:spcAft>
            </a:pPr>
            <a:r>
              <a:rPr lang="es-ES" altLang="es-ES" sz="1400" b="1">
                <a:latin typeface="Calibri" pitchFamily="34" charset="0"/>
              </a:rPr>
              <a:t>A. </a:t>
            </a:r>
            <a:r>
              <a:rPr lang="es-ES" altLang="es-ES" sz="1400">
                <a:latin typeface="Calibri" pitchFamily="34" charset="0"/>
              </a:rPr>
              <a:t>Identificación y contexto histórico</a:t>
            </a:r>
            <a:endParaRPr lang="es-ES" altLang="es-ES" sz="1400">
              <a:latin typeface="Times New Roman" pitchFamily="18" charset="0"/>
            </a:endParaRPr>
          </a:p>
          <a:p>
            <a:pPr eaLnBrk="0" hangingPunct="0"/>
            <a:endParaRPr lang="es-ES" altLang="es-ES"/>
          </a:p>
        </p:txBody>
      </p:sp>
      <p:sp>
        <p:nvSpPr>
          <p:cNvPr id="38917" name="AutoShape 4"/>
          <p:cNvSpPr>
            <a:spLocks noChangeArrowheads="1"/>
          </p:cNvSpPr>
          <p:nvPr/>
        </p:nvSpPr>
        <p:spPr bwMode="auto">
          <a:xfrm>
            <a:off x="3563938" y="3789363"/>
            <a:ext cx="3933825" cy="881062"/>
          </a:xfrm>
          <a:prstGeom prst="wedgeRoundRectCallout">
            <a:avLst>
              <a:gd name="adj1" fmla="val -49889"/>
              <a:gd name="adj2" fmla="val -22773"/>
              <a:gd name="adj3" fmla="val 16667"/>
            </a:avLst>
          </a:prstGeom>
          <a:solidFill>
            <a:srgbClr val="FFFFFF"/>
          </a:solidFill>
          <a:ln w="25400">
            <a:solidFill>
              <a:srgbClr val="C00000"/>
            </a:solidFill>
            <a:miter lim="800000"/>
            <a:headEnd/>
            <a:tailEnd/>
          </a:ln>
        </p:spPr>
        <p:txBody>
          <a:bodyPr lIns="69494" tIns="34747" rIns="69494" bIns="34747"/>
          <a:lstStyle/>
          <a:p>
            <a:pPr eaLnBrk="0" hangingPunct="0">
              <a:spcAft>
                <a:spcPts val="800"/>
              </a:spcAft>
            </a:pPr>
            <a:r>
              <a:rPr lang="es-ES" altLang="es-ES" sz="1400">
                <a:solidFill>
                  <a:srgbClr val="C00000"/>
                </a:solidFill>
                <a:latin typeface="Calibri" pitchFamily="34" charset="0"/>
              </a:rPr>
              <a:t>■</a:t>
            </a:r>
            <a:r>
              <a:rPr lang="es-ES" altLang="es-ES" sz="1400">
                <a:latin typeface="Calibri" pitchFamily="34" charset="0"/>
              </a:rPr>
              <a:t> Estado actual del monumento.</a:t>
            </a:r>
          </a:p>
          <a:p>
            <a:pPr eaLnBrk="0" hangingPunct="0">
              <a:spcAft>
                <a:spcPts val="800"/>
              </a:spcAft>
            </a:pPr>
            <a:r>
              <a:rPr lang="es-ES" altLang="es-ES" sz="1400">
                <a:solidFill>
                  <a:srgbClr val="C00000"/>
                </a:solidFill>
                <a:latin typeface="Calibri" pitchFamily="34" charset="0"/>
              </a:rPr>
              <a:t>■</a:t>
            </a:r>
            <a:r>
              <a:rPr lang="es-ES" altLang="es-ES" sz="1400">
                <a:latin typeface="Calibri" pitchFamily="34" charset="0"/>
              </a:rPr>
              <a:t> Localización próxima de construcciones similares y grado de conservación.</a:t>
            </a:r>
            <a:endParaRPr lang="es-ES" altLang="es-ES" sz="1400"/>
          </a:p>
        </p:txBody>
      </p:sp>
      <p:sp>
        <p:nvSpPr>
          <p:cNvPr id="38918" name="AutoShape 5"/>
          <p:cNvSpPr>
            <a:spLocks noChangeArrowheads="1"/>
          </p:cNvSpPr>
          <p:nvPr/>
        </p:nvSpPr>
        <p:spPr bwMode="auto">
          <a:xfrm>
            <a:off x="1852613" y="3789363"/>
            <a:ext cx="1711325" cy="881062"/>
          </a:xfrm>
          <a:prstGeom prst="wedgeRoundRectCallout">
            <a:avLst>
              <a:gd name="adj1" fmla="val -49741"/>
              <a:gd name="adj2" fmla="val -27704"/>
              <a:gd name="adj3" fmla="val 16667"/>
            </a:avLst>
          </a:prstGeom>
          <a:solidFill>
            <a:srgbClr val="F2DBDB"/>
          </a:solidFill>
          <a:ln w="25400">
            <a:solidFill>
              <a:srgbClr val="C00000"/>
            </a:solidFill>
            <a:miter lim="800000"/>
            <a:headEnd/>
            <a:tailEnd/>
          </a:ln>
        </p:spPr>
        <p:txBody>
          <a:bodyPr lIns="69494" tIns="34747" rIns="69494" bIns="34747"/>
          <a:lstStyle/>
          <a:p>
            <a:pPr algn="ctr" eaLnBrk="0" hangingPunct="0">
              <a:spcAft>
                <a:spcPts val="800"/>
              </a:spcAft>
            </a:pPr>
            <a:r>
              <a:rPr lang="es-ES" altLang="es-ES" sz="1400" b="1">
                <a:latin typeface="Calibri" pitchFamily="34" charset="0"/>
              </a:rPr>
              <a:t>B. </a:t>
            </a:r>
            <a:r>
              <a:rPr lang="es-ES" altLang="es-ES" sz="1400">
                <a:latin typeface="Calibri" pitchFamily="34" charset="0"/>
              </a:rPr>
              <a:t>Conservación y construcciones similares</a:t>
            </a:r>
            <a:endParaRPr lang="es-ES" altLang="es-E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3238" y="530225"/>
            <a:ext cx="8183562" cy="4187825"/>
          </a:xfrm>
        </p:spPr>
        <p:txBody>
          <a:bodyPr>
            <a:normAutofit/>
          </a:bodyPr>
          <a:lstStyle/>
          <a:p>
            <a:pPr marL="265176" indent="-265176" fontAlgn="auto">
              <a:spcAft>
                <a:spcPts val="0"/>
              </a:spcAft>
              <a:buFont typeface="Wingdings 2"/>
              <a:buChar char=""/>
              <a:defRPr/>
            </a:pPr>
            <a:r>
              <a:rPr lang="es-ES" sz="2000" u="sng" dirty="0" smtClean="0"/>
              <a:t>3. 2. Actividades durante la visita:</a:t>
            </a:r>
          </a:p>
          <a:p>
            <a:pPr marL="265176" indent="-265176" fontAlgn="auto">
              <a:spcAft>
                <a:spcPts val="0"/>
              </a:spcAft>
              <a:buFont typeface="Wingdings 2"/>
              <a:buChar char=""/>
              <a:defRPr/>
            </a:pPr>
            <a:endParaRPr lang="es-ES" sz="2000" u="sng" dirty="0" smtClean="0"/>
          </a:p>
          <a:p>
            <a:pPr marL="265176" indent="-265176" fontAlgn="auto">
              <a:spcAft>
                <a:spcPts val="0"/>
              </a:spcAft>
              <a:buFont typeface="Wingdings 2"/>
              <a:buChar char=""/>
              <a:defRPr/>
            </a:pPr>
            <a:r>
              <a:rPr lang="es-ES" sz="2000" u="sng" dirty="0" smtClean="0"/>
              <a:t>Actividad 3: </a:t>
            </a:r>
            <a:r>
              <a:rPr lang="es-ES" sz="2000" dirty="0" smtClean="0"/>
              <a:t>Realización de una encuesta a 20 personas para conocer las </a:t>
            </a:r>
            <a:r>
              <a:rPr lang="es-ES" sz="2000" b="1" dirty="0" smtClean="0"/>
              <a:t>demandas </a:t>
            </a:r>
            <a:r>
              <a:rPr lang="es-ES" sz="2000" b="1" dirty="0"/>
              <a:t>de la </a:t>
            </a:r>
            <a:r>
              <a:rPr lang="es-ES" sz="2000" b="1" dirty="0" smtClean="0"/>
              <a:t>población. </a:t>
            </a:r>
            <a:r>
              <a:rPr lang="es-ES" sz="2000" dirty="0" smtClean="0"/>
              <a:t>Los datos tendrán que agruparse y ser analizados en </a:t>
            </a:r>
            <a:r>
              <a:rPr lang="es-ES" sz="2000" dirty="0"/>
              <a:t>porcentajes:</a:t>
            </a:r>
          </a:p>
          <a:p>
            <a:pPr marL="0" indent="0" fontAlgn="auto">
              <a:spcAft>
                <a:spcPts val="0"/>
              </a:spcAft>
              <a:buFont typeface="Wingdings 2"/>
              <a:buNone/>
              <a:defRPr/>
            </a:pPr>
            <a:r>
              <a:rPr lang="es-ES" sz="2000" u="sng" dirty="0" smtClean="0"/>
              <a:t/>
            </a:r>
            <a:br>
              <a:rPr lang="es-ES" sz="2000" u="sng" dirty="0" smtClean="0"/>
            </a:br>
            <a:endParaRPr lang="es-ES" sz="2000" u="sng" dirty="0"/>
          </a:p>
        </p:txBody>
      </p:sp>
      <p:sp>
        <p:nvSpPr>
          <p:cNvPr id="4" name="3 Título"/>
          <p:cNvSpPr>
            <a:spLocks noGrp="1"/>
          </p:cNvSpPr>
          <p:nvPr>
            <p:ph type="title"/>
          </p:nvPr>
        </p:nvSpPr>
        <p:spPr>
          <a:xfrm>
            <a:off x="503238" y="4983163"/>
            <a:ext cx="8183562" cy="1052512"/>
          </a:xfrm>
        </p:spPr>
        <p:txBody>
          <a:bodyPr/>
          <a:lstStyle/>
          <a:p>
            <a:pPr fontAlgn="auto">
              <a:spcAft>
                <a:spcPts val="0"/>
              </a:spcAft>
              <a:defRPr/>
            </a:pPr>
            <a:endParaRPr lang="es-ES">
              <a:solidFill>
                <a:schemeClr val="accent1">
                  <a:tint val="88000"/>
                  <a:satMod val="150000"/>
                </a:schemeClr>
              </a:solidFill>
            </a:endParaRPr>
          </a:p>
        </p:txBody>
      </p:sp>
      <p:sp>
        <p:nvSpPr>
          <p:cNvPr id="39939" name="Text Box 4"/>
          <p:cNvSpPr txBox="1">
            <a:spLocks noChangeArrowheads="1"/>
          </p:cNvSpPr>
          <p:nvPr/>
        </p:nvSpPr>
        <p:spPr bwMode="auto">
          <a:xfrm>
            <a:off x="484188" y="2781300"/>
            <a:ext cx="8183562" cy="2809875"/>
          </a:xfrm>
          <a:prstGeom prst="rect">
            <a:avLst/>
          </a:prstGeom>
          <a:solidFill>
            <a:srgbClr val="FFFFFF"/>
          </a:solidFill>
          <a:ln w="9525">
            <a:solidFill>
              <a:srgbClr val="000000"/>
            </a:solidFill>
            <a:miter lim="800000"/>
            <a:headEnd/>
            <a:tailEnd/>
          </a:ln>
        </p:spPr>
        <p:txBody>
          <a:bodyPr>
            <a:spAutoFit/>
          </a:bodyPr>
          <a:lstStyle/>
          <a:p>
            <a:pPr algn="just" eaLnBrk="0" hangingPunct="0">
              <a:spcAft>
                <a:spcPts val="800"/>
              </a:spcAft>
            </a:pPr>
            <a:r>
              <a:rPr lang="es-ES" altLang="es-ES" sz="1600">
                <a:latin typeface="Calibri" pitchFamily="34" charset="0"/>
              </a:rPr>
              <a:t>PREGUNTAS DE LA ENCUESTA:</a:t>
            </a:r>
          </a:p>
          <a:p>
            <a:pPr algn="just" eaLnBrk="0" hangingPunct="0">
              <a:spcAft>
                <a:spcPts val="800"/>
              </a:spcAft>
            </a:pPr>
            <a:r>
              <a:rPr lang="es-ES" altLang="es-ES" sz="1600">
                <a:latin typeface="Calibri" pitchFamily="34" charset="0"/>
              </a:rPr>
              <a:t>1. ¿Cree que en unos años el número de habitantes del pueblo crecerá?</a:t>
            </a:r>
          </a:p>
          <a:p>
            <a:pPr algn="just" eaLnBrk="0" hangingPunct="0">
              <a:spcAft>
                <a:spcPts val="800"/>
              </a:spcAft>
            </a:pPr>
            <a:r>
              <a:rPr lang="es-ES" altLang="es-ES" sz="1600" b="1">
                <a:latin typeface="Calibri" pitchFamily="34" charset="0"/>
              </a:rPr>
              <a:t>No, disminuirá	No, será el mismo		Sí	No sabe/No contesta</a:t>
            </a:r>
          </a:p>
          <a:p>
            <a:pPr algn="just" eaLnBrk="0" hangingPunct="0">
              <a:spcAft>
                <a:spcPts val="800"/>
              </a:spcAft>
            </a:pPr>
            <a:endParaRPr lang="es-ES" altLang="es-ES" sz="1600" b="1">
              <a:latin typeface="Calibri" pitchFamily="34" charset="0"/>
            </a:endParaRPr>
          </a:p>
          <a:p>
            <a:pPr algn="just" eaLnBrk="0" hangingPunct="0">
              <a:spcAft>
                <a:spcPts val="800"/>
              </a:spcAft>
            </a:pPr>
            <a:r>
              <a:rPr lang="es-ES" altLang="es-ES" sz="1600">
                <a:latin typeface="Calibri" pitchFamily="34" charset="0"/>
              </a:rPr>
              <a:t>2. ¿Qué medida se podría tomar para que el número de habitantes creciera o no se redujese?</a:t>
            </a:r>
          </a:p>
          <a:p>
            <a:pPr algn="just" eaLnBrk="0" hangingPunct="0">
              <a:spcAft>
                <a:spcPts val="800"/>
              </a:spcAft>
            </a:pPr>
            <a:r>
              <a:rPr lang="es-ES" altLang="es-ES" sz="1600" b="1">
                <a:latin typeface="Times New Roman" pitchFamily="18" charset="0"/>
              </a:rPr>
              <a:t>	</a:t>
            </a:r>
          </a:p>
          <a:p>
            <a:pPr algn="just" eaLnBrk="0" hangingPunct="0">
              <a:spcAft>
                <a:spcPts val="800"/>
              </a:spcAft>
            </a:pPr>
            <a:r>
              <a:rPr lang="es-ES" altLang="es-ES" sz="1600">
                <a:latin typeface="Calibri" pitchFamily="34" charset="0"/>
              </a:rPr>
              <a:t>3. Si se tuviera que realizar alguna obra en el pueblo ¿cuál sería la más urgente?</a:t>
            </a:r>
          </a:p>
          <a:p>
            <a:pPr eaLnBrk="0" hangingPunct="0"/>
            <a:endParaRPr lang="es-ES" alt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2 Marcador de contenido"/>
          <p:cNvSpPr>
            <a:spLocks noGrp="1"/>
          </p:cNvSpPr>
          <p:nvPr>
            <p:ph idx="1"/>
          </p:nvPr>
        </p:nvSpPr>
        <p:spPr>
          <a:xfrm>
            <a:off x="503238" y="530225"/>
            <a:ext cx="8183562" cy="4187825"/>
          </a:xfrm>
        </p:spPr>
        <p:txBody>
          <a:bodyPr/>
          <a:lstStyle/>
          <a:p>
            <a:r>
              <a:rPr lang="es-ES" sz="2000" u="sng" smtClean="0"/>
              <a:t>3. 3. Actividades posteriores:</a:t>
            </a:r>
          </a:p>
        </p:txBody>
      </p:sp>
      <p:sp>
        <p:nvSpPr>
          <p:cNvPr id="4" name="3 Título"/>
          <p:cNvSpPr>
            <a:spLocks noGrp="1"/>
          </p:cNvSpPr>
          <p:nvPr>
            <p:ph type="title"/>
          </p:nvPr>
        </p:nvSpPr>
        <p:spPr>
          <a:xfrm>
            <a:off x="503238" y="4983163"/>
            <a:ext cx="8183562" cy="1052512"/>
          </a:xfrm>
        </p:spPr>
        <p:txBody>
          <a:bodyPr/>
          <a:lstStyle/>
          <a:p>
            <a:pPr fontAlgn="auto">
              <a:spcAft>
                <a:spcPts val="0"/>
              </a:spcAft>
              <a:defRPr/>
            </a:pPr>
            <a:endParaRPr lang="es-ES">
              <a:solidFill>
                <a:schemeClr val="accent1">
                  <a:tint val="88000"/>
                  <a:satMod val="150000"/>
                </a:schemeClr>
              </a:solidFill>
            </a:endParaRPr>
          </a:p>
        </p:txBody>
      </p:sp>
      <p:sp>
        <p:nvSpPr>
          <p:cNvPr id="40963" name="Rectángulo 1"/>
          <p:cNvSpPr>
            <a:spLocks noChangeArrowheads="1"/>
          </p:cNvSpPr>
          <p:nvPr/>
        </p:nvSpPr>
        <p:spPr bwMode="auto">
          <a:xfrm>
            <a:off x="827088" y="1125538"/>
            <a:ext cx="7561262" cy="646112"/>
          </a:xfrm>
          <a:prstGeom prst="rect">
            <a:avLst/>
          </a:prstGeom>
          <a:noFill/>
          <a:ln w="9525">
            <a:noFill/>
            <a:miter lim="800000"/>
            <a:headEnd/>
            <a:tailEnd/>
          </a:ln>
        </p:spPr>
        <p:txBody>
          <a:bodyPr>
            <a:spAutoFit/>
          </a:bodyPr>
          <a:lstStyle/>
          <a:p>
            <a:r>
              <a:rPr lang="es-ES" u="sng">
                <a:latin typeface="Verdana" pitchFamily="34" charset="0"/>
              </a:rPr>
              <a:t>Actividad 1:</a:t>
            </a:r>
            <a:r>
              <a:rPr lang="es-ES">
                <a:latin typeface="Verdana" pitchFamily="34" charset="0"/>
              </a:rPr>
              <a:t> Exposición en clase de las fotografías tomadas por cada alumno y motivos de la elección.</a:t>
            </a:r>
          </a:p>
        </p:txBody>
      </p:sp>
      <p:pic>
        <p:nvPicPr>
          <p:cNvPr id="40964" name="0 Imagen"/>
          <p:cNvPicPr>
            <a:picLocks noChangeAspect="1" noChangeArrowheads="1"/>
          </p:cNvPicPr>
          <p:nvPr/>
        </p:nvPicPr>
        <p:blipFill>
          <a:blip r:embed="rId2"/>
          <a:srcRect/>
          <a:stretch>
            <a:fillRect/>
          </a:stretch>
        </p:blipFill>
        <p:spPr bwMode="auto">
          <a:xfrm>
            <a:off x="2700338" y="2036763"/>
            <a:ext cx="5400675" cy="3384550"/>
          </a:xfrm>
          <a:prstGeom prst="rect">
            <a:avLst/>
          </a:prstGeom>
          <a:noFill/>
          <a:ln w="9525">
            <a:noFill/>
            <a:miter lim="800000"/>
            <a:headEnd/>
            <a:tailEnd/>
          </a:ln>
        </p:spPr>
      </p:pic>
      <p:sp>
        <p:nvSpPr>
          <p:cNvPr id="40965" name="2 Marcador de contenido"/>
          <p:cNvSpPr txBox="1">
            <a:spLocks/>
          </p:cNvSpPr>
          <p:nvPr/>
        </p:nvSpPr>
        <p:spPr bwMode="auto">
          <a:xfrm>
            <a:off x="323850" y="5013325"/>
            <a:ext cx="4032250" cy="1008063"/>
          </a:xfrm>
          <a:prstGeom prst="rect">
            <a:avLst/>
          </a:prstGeom>
          <a:noFill/>
          <a:ln w="9525">
            <a:noFill/>
            <a:miter lim="800000"/>
            <a:headEnd/>
            <a:tailEnd/>
          </a:ln>
        </p:spPr>
        <p:txBody>
          <a:bodyPr lIns="182880" tIns="91440"/>
          <a:lstStyle/>
          <a:p>
            <a:pPr marL="265113" indent="-265113">
              <a:spcBef>
                <a:spcPts val="250"/>
              </a:spcBef>
              <a:buClr>
                <a:schemeClr val="accent1"/>
              </a:buClr>
              <a:buSzPct val="80000"/>
            </a:pPr>
            <a:r>
              <a:rPr lang="es-ES" sz="1400">
                <a:latin typeface="Verdana" pitchFamily="34" charset="0"/>
              </a:rPr>
              <a:t>Autor: Charly Santiago</a:t>
            </a:r>
            <a:endParaRPr lang="es-ES" sz="1400" u="sng">
              <a:latin typeface="Verdan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2 Marcador de contenido"/>
          <p:cNvSpPr>
            <a:spLocks noGrp="1"/>
          </p:cNvSpPr>
          <p:nvPr>
            <p:ph idx="1"/>
          </p:nvPr>
        </p:nvSpPr>
        <p:spPr>
          <a:xfrm>
            <a:off x="503238" y="530225"/>
            <a:ext cx="8183562" cy="4187825"/>
          </a:xfrm>
        </p:spPr>
        <p:txBody>
          <a:bodyPr/>
          <a:lstStyle/>
          <a:p>
            <a:r>
              <a:rPr lang="es-ES" sz="2000" u="sng" smtClean="0"/>
              <a:t>3. 3. Actividades posteriores:</a:t>
            </a:r>
          </a:p>
        </p:txBody>
      </p:sp>
      <p:sp>
        <p:nvSpPr>
          <p:cNvPr id="4" name="3 Título"/>
          <p:cNvSpPr>
            <a:spLocks noGrp="1"/>
          </p:cNvSpPr>
          <p:nvPr>
            <p:ph type="title"/>
          </p:nvPr>
        </p:nvSpPr>
        <p:spPr>
          <a:xfrm>
            <a:off x="503238" y="4983163"/>
            <a:ext cx="8183562" cy="1052512"/>
          </a:xfrm>
        </p:spPr>
        <p:txBody>
          <a:bodyPr/>
          <a:lstStyle/>
          <a:p>
            <a:pPr fontAlgn="auto">
              <a:spcAft>
                <a:spcPts val="0"/>
              </a:spcAft>
              <a:defRPr/>
            </a:pPr>
            <a:endParaRPr lang="es-ES">
              <a:solidFill>
                <a:schemeClr val="accent1">
                  <a:tint val="88000"/>
                  <a:satMod val="150000"/>
                </a:schemeClr>
              </a:solidFill>
            </a:endParaRPr>
          </a:p>
        </p:txBody>
      </p:sp>
      <p:sp>
        <p:nvSpPr>
          <p:cNvPr id="41987" name="Rectángulo 1"/>
          <p:cNvSpPr>
            <a:spLocks noChangeArrowheads="1"/>
          </p:cNvSpPr>
          <p:nvPr/>
        </p:nvSpPr>
        <p:spPr bwMode="auto">
          <a:xfrm>
            <a:off x="827088" y="1125538"/>
            <a:ext cx="7561262" cy="1200150"/>
          </a:xfrm>
          <a:prstGeom prst="rect">
            <a:avLst/>
          </a:prstGeom>
          <a:noFill/>
          <a:ln w="9525">
            <a:noFill/>
            <a:miter lim="800000"/>
            <a:headEnd/>
            <a:tailEnd/>
          </a:ln>
        </p:spPr>
        <p:txBody>
          <a:bodyPr>
            <a:spAutoFit/>
          </a:bodyPr>
          <a:lstStyle/>
          <a:p>
            <a:r>
              <a:rPr lang="es-ES" u="sng">
                <a:latin typeface="Verdana" pitchFamily="34" charset="0"/>
              </a:rPr>
              <a:t>Actividad 2:</a:t>
            </a:r>
            <a:r>
              <a:rPr lang="es-ES">
                <a:latin typeface="Verdana" pitchFamily="34" charset="0"/>
              </a:rPr>
              <a:t> Realización de un “Critical Friend” por parte del resto de los alumnos destacando las cosas positivas de la exposición y las fotografías elegidas, así como los elementos que pueden mejorarse a su criterio.</a:t>
            </a:r>
          </a:p>
        </p:txBody>
      </p:sp>
      <p:sp>
        <p:nvSpPr>
          <p:cNvPr id="41988" name="2 Marcador de contenido"/>
          <p:cNvSpPr txBox="1">
            <a:spLocks/>
          </p:cNvSpPr>
          <p:nvPr/>
        </p:nvSpPr>
        <p:spPr bwMode="auto">
          <a:xfrm>
            <a:off x="323850" y="5013325"/>
            <a:ext cx="4032250" cy="1008063"/>
          </a:xfrm>
          <a:prstGeom prst="rect">
            <a:avLst/>
          </a:prstGeom>
          <a:noFill/>
          <a:ln w="9525">
            <a:noFill/>
            <a:miter lim="800000"/>
            <a:headEnd/>
            <a:tailEnd/>
          </a:ln>
        </p:spPr>
        <p:txBody>
          <a:bodyPr lIns="182880" tIns="91440"/>
          <a:lstStyle/>
          <a:p>
            <a:pPr marL="265113" indent="-265113">
              <a:spcBef>
                <a:spcPts val="250"/>
              </a:spcBef>
              <a:buClr>
                <a:schemeClr val="accent1"/>
              </a:buClr>
              <a:buSzPct val="80000"/>
            </a:pPr>
            <a:r>
              <a:rPr lang="es-ES" sz="1400">
                <a:latin typeface="Verdana" pitchFamily="34" charset="0"/>
              </a:rPr>
              <a:t>Autor: Rubén Luna</a:t>
            </a:r>
            <a:endParaRPr lang="es-ES" sz="1400" u="sng">
              <a:latin typeface="Verdana" pitchFamily="34" charset="0"/>
            </a:endParaRPr>
          </a:p>
        </p:txBody>
      </p:sp>
      <p:pic>
        <p:nvPicPr>
          <p:cNvPr id="41989" name="Imagen 7" descr="C:\Users\begoña\AppData\Local\Microsoft\Windows\Temporary Internet Files\Content.Word\IMG-20141125-WA0023.jpg"/>
          <p:cNvPicPr>
            <a:picLocks noChangeAspect="1" noChangeArrowheads="1"/>
          </p:cNvPicPr>
          <p:nvPr/>
        </p:nvPicPr>
        <p:blipFill>
          <a:blip r:embed="rId2"/>
          <a:srcRect/>
          <a:stretch>
            <a:fillRect/>
          </a:stretch>
        </p:blipFill>
        <p:spPr bwMode="auto">
          <a:xfrm>
            <a:off x="3143250" y="2368550"/>
            <a:ext cx="2424113" cy="35544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lstStyle/>
          <a:p>
            <a:pPr fontAlgn="auto">
              <a:spcAft>
                <a:spcPts val="0"/>
              </a:spcAft>
              <a:defRPr/>
            </a:pPr>
            <a:endParaRPr lang="es-ES" dirty="0">
              <a:solidFill>
                <a:schemeClr val="accent1">
                  <a:tint val="88000"/>
                  <a:satMod val="150000"/>
                </a:schemeClr>
              </a:solidFill>
            </a:endParaRPr>
          </a:p>
        </p:txBody>
      </p:sp>
      <p:sp>
        <p:nvSpPr>
          <p:cNvPr id="15362" name="2 Marcador de contenido"/>
          <p:cNvSpPr>
            <a:spLocks noGrp="1"/>
          </p:cNvSpPr>
          <p:nvPr>
            <p:ph idx="1"/>
          </p:nvPr>
        </p:nvSpPr>
        <p:spPr>
          <a:xfrm>
            <a:off x="503238" y="530225"/>
            <a:ext cx="8183562" cy="4187825"/>
          </a:xfrm>
        </p:spPr>
        <p:txBody>
          <a:bodyPr/>
          <a:lstStyle/>
          <a:p>
            <a:r>
              <a:rPr lang="es-ES" smtClean="0"/>
              <a:t>Localización aérea (Google Maps)</a:t>
            </a:r>
          </a:p>
        </p:txBody>
      </p:sp>
      <p:pic>
        <p:nvPicPr>
          <p:cNvPr id="15363" name="Picture 2"/>
          <p:cNvPicPr>
            <a:picLocks noChangeAspect="1" noChangeArrowheads="1"/>
          </p:cNvPicPr>
          <p:nvPr/>
        </p:nvPicPr>
        <p:blipFill>
          <a:blip r:embed="rId2"/>
          <a:srcRect l="28172" t="44597" r="37720" b="19382"/>
          <a:stretch>
            <a:fillRect/>
          </a:stretch>
        </p:blipFill>
        <p:spPr bwMode="auto">
          <a:xfrm>
            <a:off x="611188" y="1125538"/>
            <a:ext cx="7878762" cy="4679950"/>
          </a:xfrm>
          <a:prstGeom prst="rect">
            <a:avLst/>
          </a:prstGeom>
          <a:noFill/>
          <a:ln w="9525">
            <a:noFill/>
            <a:miter lim="800000"/>
            <a:headEnd/>
            <a:tailEnd/>
          </a:ln>
        </p:spPr>
      </p:pic>
      <p:sp>
        <p:nvSpPr>
          <p:cNvPr id="5" name="4 Elipse"/>
          <p:cNvSpPr/>
          <p:nvPr/>
        </p:nvSpPr>
        <p:spPr>
          <a:xfrm>
            <a:off x="2195513" y="2852738"/>
            <a:ext cx="1584325" cy="1296987"/>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Flecha derecha"/>
          <p:cNvSpPr/>
          <p:nvPr/>
        </p:nvSpPr>
        <p:spPr>
          <a:xfrm rot="18728574">
            <a:off x="237331" y="4506119"/>
            <a:ext cx="2735263" cy="1368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4941888"/>
            <a:ext cx="8183562" cy="1050925"/>
          </a:xfrm>
        </p:spPr>
        <p:txBody>
          <a:bodyPr/>
          <a:lstStyle/>
          <a:p>
            <a:pPr fontAlgn="auto">
              <a:spcAft>
                <a:spcPts val="0"/>
              </a:spcAft>
              <a:defRPr/>
            </a:pPr>
            <a:endParaRPr lang="es-ES" dirty="0">
              <a:solidFill>
                <a:schemeClr val="accent1">
                  <a:tint val="88000"/>
                  <a:satMod val="150000"/>
                </a:schemeClr>
              </a:solidFill>
            </a:endParaRPr>
          </a:p>
        </p:txBody>
      </p:sp>
      <p:sp>
        <p:nvSpPr>
          <p:cNvPr id="16386" name="2 Marcador de contenido"/>
          <p:cNvSpPr>
            <a:spLocks noGrp="1"/>
          </p:cNvSpPr>
          <p:nvPr>
            <p:ph idx="1"/>
          </p:nvPr>
        </p:nvSpPr>
        <p:spPr>
          <a:xfrm>
            <a:off x="503238" y="530225"/>
            <a:ext cx="8183562" cy="4187825"/>
          </a:xfrm>
        </p:spPr>
        <p:txBody>
          <a:bodyPr/>
          <a:lstStyle/>
          <a:p>
            <a:r>
              <a:rPr lang="es-ES" smtClean="0"/>
              <a:t>Vista satélite detallada(Google Maps)</a:t>
            </a:r>
          </a:p>
        </p:txBody>
      </p:sp>
      <p:pic>
        <p:nvPicPr>
          <p:cNvPr id="16387" name="Picture 2"/>
          <p:cNvPicPr>
            <a:picLocks noChangeAspect="1" noChangeArrowheads="1"/>
          </p:cNvPicPr>
          <p:nvPr/>
        </p:nvPicPr>
        <p:blipFill>
          <a:blip r:embed="rId2"/>
          <a:srcRect l="2422" t="18494" r="4732" b="27971"/>
          <a:stretch>
            <a:fillRect/>
          </a:stretch>
        </p:blipFill>
        <p:spPr bwMode="auto">
          <a:xfrm>
            <a:off x="323850" y="1773238"/>
            <a:ext cx="8472488" cy="3168650"/>
          </a:xfrm>
          <a:prstGeom prst="rect">
            <a:avLst/>
          </a:prstGeom>
          <a:noFill/>
          <a:ln w="9525">
            <a:noFill/>
            <a:miter lim="800000"/>
            <a:headEnd/>
            <a:tailEnd/>
          </a:ln>
        </p:spPr>
      </p:pic>
      <p:sp>
        <p:nvSpPr>
          <p:cNvPr id="8" name="7 Flecha derecha"/>
          <p:cNvSpPr/>
          <p:nvPr/>
        </p:nvSpPr>
        <p:spPr>
          <a:xfrm rot="13796388">
            <a:off x="3710782" y="4723606"/>
            <a:ext cx="1104900" cy="487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Flecha derecha"/>
          <p:cNvSpPr/>
          <p:nvPr/>
        </p:nvSpPr>
        <p:spPr>
          <a:xfrm rot="16592169">
            <a:off x="6730207" y="4087019"/>
            <a:ext cx="2338387"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Elipse"/>
          <p:cNvSpPr/>
          <p:nvPr/>
        </p:nvSpPr>
        <p:spPr>
          <a:xfrm>
            <a:off x="611188" y="2276475"/>
            <a:ext cx="3744912" cy="2808288"/>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Elipse"/>
          <p:cNvSpPr/>
          <p:nvPr/>
        </p:nvSpPr>
        <p:spPr>
          <a:xfrm>
            <a:off x="7524750" y="2205038"/>
            <a:ext cx="1079500" cy="936625"/>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CuadroTexto"/>
          <p:cNvSpPr txBox="1"/>
          <p:nvPr/>
        </p:nvSpPr>
        <p:spPr>
          <a:xfrm>
            <a:off x="2124075" y="5516563"/>
            <a:ext cx="2952750" cy="369887"/>
          </a:xfrm>
          <a:prstGeom prst="rect">
            <a:avLst/>
          </a:prstGeom>
          <a:solidFill>
            <a:schemeClr val="accent1">
              <a:lumMod val="40000"/>
              <a:lumOff val="60000"/>
            </a:schemeClr>
          </a:solidFill>
          <a:ln w="22225">
            <a:solidFill>
              <a:schemeClr val="accent1">
                <a:shade val="50000"/>
              </a:schemeClr>
            </a:solidFill>
          </a:ln>
        </p:spPr>
        <p:txBody>
          <a:bodyPr>
            <a:spAutoFit/>
          </a:bodyPr>
          <a:lstStyle/>
          <a:p>
            <a:pPr fontAlgn="auto">
              <a:spcBef>
                <a:spcPts val="0"/>
              </a:spcBef>
              <a:spcAft>
                <a:spcPts val="0"/>
              </a:spcAft>
              <a:defRPr/>
            </a:pPr>
            <a:r>
              <a:rPr lang="es-ES" dirty="0">
                <a:latin typeface="+mn-lt"/>
                <a:cs typeface="+mn-cs"/>
              </a:rPr>
              <a:t>Lagunas de </a:t>
            </a:r>
            <a:r>
              <a:rPr lang="es-ES" dirty="0" err="1">
                <a:latin typeface="+mn-lt"/>
                <a:cs typeface="+mn-cs"/>
              </a:rPr>
              <a:t>Villafáfila</a:t>
            </a:r>
            <a:endParaRPr lang="es-ES" dirty="0">
              <a:latin typeface="+mn-lt"/>
              <a:cs typeface="+mn-cs"/>
            </a:endParaRPr>
          </a:p>
        </p:txBody>
      </p:sp>
      <p:sp>
        <p:nvSpPr>
          <p:cNvPr id="13" name="12 CuadroTexto"/>
          <p:cNvSpPr txBox="1"/>
          <p:nvPr/>
        </p:nvSpPr>
        <p:spPr>
          <a:xfrm>
            <a:off x="6948488" y="5651500"/>
            <a:ext cx="1655762" cy="369888"/>
          </a:xfrm>
          <a:prstGeom prst="rect">
            <a:avLst/>
          </a:prstGeom>
          <a:solidFill>
            <a:schemeClr val="accent1">
              <a:lumMod val="40000"/>
              <a:lumOff val="60000"/>
            </a:schemeClr>
          </a:solidFill>
          <a:ln w="22225">
            <a:solidFill>
              <a:schemeClr val="accent1">
                <a:shade val="50000"/>
              </a:schemeClr>
            </a:solidFill>
          </a:ln>
        </p:spPr>
        <p:txBody>
          <a:bodyPr>
            <a:spAutoFit/>
          </a:bodyPr>
          <a:lstStyle/>
          <a:p>
            <a:pPr fontAlgn="auto">
              <a:spcBef>
                <a:spcPts val="0"/>
              </a:spcBef>
              <a:spcAft>
                <a:spcPts val="0"/>
              </a:spcAft>
              <a:defRPr/>
            </a:pPr>
            <a:r>
              <a:rPr lang="es-ES" dirty="0">
                <a:latin typeface="+mn-lt"/>
                <a:cs typeface="+mn-cs"/>
              </a:rPr>
              <a:t>Villalpando</a:t>
            </a:r>
            <a:endParaRPr lang="es-ES" dirty="0">
              <a:latin typeface="+mn-lt"/>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4983163"/>
            <a:ext cx="8183562" cy="1052512"/>
          </a:xfrm>
        </p:spPr>
        <p:txBody>
          <a:bodyPr/>
          <a:lstStyle/>
          <a:p>
            <a:pPr fontAlgn="auto">
              <a:spcAft>
                <a:spcPts val="0"/>
              </a:spcAft>
              <a:defRPr/>
            </a:pPr>
            <a:r>
              <a:rPr lang="es-ES" dirty="0" smtClean="0">
                <a:solidFill>
                  <a:schemeClr val="accent1">
                    <a:tint val="88000"/>
                    <a:satMod val="150000"/>
                  </a:schemeClr>
                </a:solidFill>
              </a:rPr>
              <a:t>2. Espacios a visitar</a:t>
            </a:r>
            <a:endParaRPr lang="es-ES" dirty="0">
              <a:solidFill>
                <a:schemeClr val="accent1">
                  <a:tint val="88000"/>
                  <a:satMod val="150000"/>
                </a:schemeClr>
              </a:solidFill>
            </a:endParaRPr>
          </a:p>
        </p:txBody>
      </p:sp>
      <p:sp>
        <p:nvSpPr>
          <p:cNvPr id="17410" name="2 Marcador de contenido"/>
          <p:cNvSpPr>
            <a:spLocks noGrp="1"/>
          </p:cNvSpPr>
          <p:nvPr>
            <p:ph idx="1"/>
          </p:nvPr>
        </p:nvSpPr>
        <p:spPr>
          <a:xfrm>
            <a:off x="503238" y="530225"/>
            <a:ext cx="8183562" cy="4187825"/>
          </a:xfrm>
        </p:spPr>
        <p:txBody>
          <a:bodyPr/>
          <a:lstStyle/>
          <a:p>
            <a:r>
              <a:rPr lang="es-ES" smtClean="0"/>
              <a:t>2.1. Villalpando</a:t>
            </a:r>
          </a:p>
        </p:txBody>
      </p:sp>
      <p:sp>
        <p:nvSpPr>
          <p:cNvPr id="17411" name="2 Marcador de contenido"/>
          <p:cNvSpPr txBox="1">
            <a:spLocks/>
          </p:cNvSpPr>
          <p:nvPr/>
        </p:nvSpPr>
        <p:spPr bwMode="auto">
          <a:xfrm>
            <a:off x="4500563" y="536575"/>
            <a:ext cx="4103687" cy="4187825"/>
          </a:xfrm>
          <a:prstGeom prst="rect">
            <a:avLst/>
          </a:prstGeom>
          <a:noFill/>
          <a:ln w="9525">
            <a:noFill/>
            <a:miter lim="800000"/>
            <a:headEnd/>
            <a:tailEnd/>
          </a:ln>
        </p:spPr>
        <p:txBody>
          <a:bodyPr lIns="182880" tIns="91440"/>
          <a:lstStyle/>
          <a:p>
            <a:pPr marL="265113" indent="-265113">
              <a:spcBef>
                <a:spcPts val="250"/>
              </a:spcBef>
              <a:buClr>
                <a:schemeClr val="accent1"/>
              </a:buClr>
              <a:buSzPct val="80000"/>
              <a:buFont typeface="Wingdings 2" pitchFamily="18" charset="2"/>
              <a:buChar char=""/>
            </a:pPr>
            <a:r>
              <a:rPr lang="es-ES" sz="2800">
                <a:latin typeface="Verdana" pitchFamily="34" charset="0"/>
              </a:rPr>
              <a:t>2.2. Lagunas de Villafáfila</a:t>
            </a:r>
          </a:p>
        </p:txBody>
      </p:sp>
      <p:pic>
        <p:nvPicPr>
          <p:cNvPr id="17412" name="Picture 2" descr="File:Escudo de Villalpando.jpg"/>
          <p:cNvPicPr>
            <a:picLocks noChangeAspect="1" noChangeArrowheads="1"/>
          </p:cNvPicPr>
          <p:nvPr/>
        </p:nvPicPr>
        <p:blipFill>
          <a:blip r:embed="rId2"/>
          <a:srcRect/>
          <a:stretch>
            <a:fillRect/>
          </a:stretch>
        </p:blipFill>
        <p:spPr bwMode="auto">
          <a:xfrm>
            <a:off x="1547813" y="1844675"/>
            <a:ext cx="1728787" cy="2301875"/>
          </a:xfrm>
          <a:prstGeom prst="rect">
            <a:avLst/>
          </a:prstGeom>
          <a:noFill/>
          <a:ln w="9525">
            <a:noFill/>
            <a:miter lim="800000"/>
            <a:headEnd/>
            <a:tailEnd/>
          </a:ln>
        </p:spPr>
      </p:pic>
      <p:sp>
        <p:nvSpPr>
          <p:cNvPr id="17413" name="2 Marcador de contenido"/>
          <p:cNvSpPr txBox="1">
            <a:spLocks/>
          </p:cNvSpPr>
          <p:nvPr/>
        </p:nvSpPr>
        <p:spPr bwMode="auto">
          <a:xfrm>
            <a:off x="323850" y="4437063"/>
            <a:ext cx="4032250" cy="1008062"/>
          </a:xfrm>
          <a:prstGeom prst="rect">
            <a:avLst/>
          </a:prstGeom>
          <a:noFill/>
          <a:ln w="9525">
            <a:noFill/>
            <a:miter lim="800000"/>
            <a:headEnd/>
            <a:tailEnd/>
          </a:ln>
        </p:spPr>
        <p:txBody>
          <a:bodyPr lIns="182880" tIns="91440"/>
          <a:lstStyle/>
          <a:p>
            <a:pPr marL="265113" indent="-265113">
              <a:spcBef>
                <a:spcPts val="250"/>
              </a:spcBef>
              <a:buClr>
                <a:schemeClr val="accent1"/>
              </a:buClr>
              <a:buSzPct val="80000"/>
            </a:pPr>
            <a:r>
              <a:rPr lang="es-ES" sz="1400">
                <a:latin typeface="Verdana" pitchFamily="34" charset="0"/>
              </a:rPr>
              <a:t>Autor: Javier Urueña</a:t>
            </a:r>
          </a:p>
          <a:p>
            <a:pPr marL="265113" indent="-265113">
              <a:spcBef>
                <a:spcPts val="250"/>
              </a:spcBef>
              <a:buClr>
                <a:schemeClr val="accent1"/>
              </a:buClr>
              <a:buSzPct val="80000"/>
            </a:pPr>
            <a:r>
              <a:rPr lang="es-ES" sz="1400">
                <a:latin typeface="Verdana" pitchFamily="34" charset="0"/>
              </a:rPr>
              <a:t>Enlace:http://commons.wikimedia.org/wiki/File:Escudo_de_Villalpando.jpg </a:t>
            </a:r>
          </a:p>
        </p:txBody>
      </p:sp>
      <p:pic>
        <p:nvPicPr>
          <p:cNvPr id="17414" name="Picture 4" descr="File:Coat of Arms of Villafáfila.svg"/>
          <p:cNvPicPr>
            <a:picLocks noChangeAspect="1" noChangeArrowheads="1"/>
          </p:cNvPicPr>
          <p:nvPr/>
        </p:nvPicPr>
        <p:blipFill>
          <a:blip r:embed="rId3"/>
          <a:srcRect/>
          <a:stretch>
            <a:fillRect/>
          </a:stretch>
        </p:blipFill>
        <p:spPr bwMode="auto">
          <a:xfrm>
            <a:off x="5795963" y="1557338"/>
            <a:ext cx="1368425" cy="2509837"/>
          </a:xfrm>
          <a:prstGeom prst="rect">
            <a:avLst/>
          </a:prstGeom>
          <a:noFill/>
          <a:ln w="9525">
            <a:noFill/>
            <a:miter lim="800000"/>
            <a:headEnd/>
            <a:tailEnd/>
          </a:ln>
        </p:spPr>
      </p:pic>
      <p:sp>
        <p:nvSpPr>
          <p:cNvPr id="8" name="2 Marcador de contenido"/>
          <p:cNvSpPr txBox="1">
            <a:spLocks/>
          </p:cNvSpPr>
          <p:nvPr/>
        </p:nvSpPr>
        <p:spPr>
          <a:xfrm>
            <a:off x="4643438" y="4437063"/>
            <a:ext cx="4032250" cy="1008062"/>
          </a:xfrm>
          <a:prstGeom prst="rect">
            <a:avLst/>
          </a:prstGeom>
        </p:spPr>
        <p:txBody>
          <a:bodyPr lIns="182880" tIns="91440">
            <a:normAutofit lnSpcReduction="10000"/>
          </a:bodyPr>
          <a:lstStyle/>
          <a:p>
            <a:pPr marL="265176" indent="-265176" fontAlgn="auto">
              <a:spcBef>
                <a:spcPts val="250"/>
              </a:spcBef>
              <a:spcAft>
                <a:spcPts val="0"/>
              </a:spcAft>
              <a:buClr>
                <a:schemeClr val="accent1"/>
              </a:buClr>
              <a:buSzPct val="80000"/>
              <a:defRPr/>
            </a:pPr>
            <a:r>
              <a:rPr lang="es-ES" sz="1400" dirty="0">
                <a:latin typeface="+mn-lt"/>
                <a:cs typeface="+mn-cs"/>
              </a:rPr>
              <a:t>Autor: </a:t>
            </a:r>
            <a:r>
              <a:rPr lang="es-ES" sz="1400" dirty="0" err="1">
                <a:latin typeface="+mn-lt"/>
                <a:cs typeface="+mn-cs"/>
              </a:rPr>
              <a:t>Heralder</a:t>
            </a:r>
            <a:endParaRPr lang="es-ES" sz="1400" dirty="0">
              <a:latin typeface="+mn-lt"/>
              <a:cs typeface="+mn-cs"/>
            </a:endParaRPr>
          </a:p>
          <a:p>
            <a:pPr marL="265176" indent="-265176" fontAlgn="auto">
              <a:spcBef>
                <a:spcPts val="250"/>
              </a:spcBef>
              <a:spcAft>
                <a:spcPts val="0"/>
              </a:spcAft>
              <a:buClr>
                <a:schemeClr val="accent1"/>
              </a:buClr>
              <a:buSzPct val="80000"/>
              <a:defRPr/>
            </a:pPr>
            <a:r>
              <a:rPr lang="es-ES" sz="1400" dirty="0" err="1">
                <a:latin typeface="+mn-lt"/>
                <a:cs typeface="+mn-cs"/>
              </a:rPr>
              <a:t>Enlace:http</a:t>
            </a:r>
            <a:r>
              <a:rPr lang="es-ES" sz="1400" dirty="0">
                <a:latin typeface="+mn-lt"/>
                <a:cs typeface="+mn-cs"/>
              </a:rPr>
              <a:t>://</a:t>
            </a:r>
            <a:r>
              <a:rPr lang="es-ES" sz="1400" dirty="0" err="1">
                <a:latin typeface="+mn-lt"/>
                <a:cs typeface="+mn-cs"/>
              </a:rPr>
              <a:t>commons.wikimedia.org</a:t>
            </a:r>
            <a:r>
              <a:rPr lang="es-ES" sz="1400" dirty="0">
                <a:latin typeface="+mn-lt"/>
                <a:cs typeface="+mn-cs"/>
              </a:rPr>
              <a:t>/wiki/File:Coat_of_Arms_of_Villaf%C3%A1fila.svg?uselang=es </a:t>
            </a:r>
            <a:endParaRPr lang="es-ES" sz="1400" dirty="0">
              <a:latin typeface="+mn-lt"/>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2 Marcador de contenido"/>
          <p:cNvSpPr>
            <a:spLocks noGrp="1"/>
          </p:cNvSpPr>
          <p:nvPr>
            <p:ph idx="1"/>
          </p:nvPr>
        </p:nvSpPr>
        <p:spPr>
          <a:xfrm>
            <a:off x="503238" y="530225"/>
            <a:ext cx="8183562" cy="4187825"/>
          </a:xfrm>
        </p:spPr>
        <p:txBody>
          <a:bodyPr/>
          <a:lstStyle/>
          <a:p>
            <a:r>
              <a:rPr lang="es-ES" sz="2000" u="sng" smtClean="0"/>
              <a:t>2.1. Villalpando</a:t>
            </a:r>
            <a:r>
              <a:rPr lang="es-ES" sz="2000" smtClean="0"/>
              <a:t>:</a:t>
            </a:r>
          </a:p>
          <a:p>
            <a:endParaRPr lang="es-ES" sz="2000" b="1" smtClean="0"/>
          </a:p>
        </p:txBody>
      </p:sp>
      <p:sp>
        <p:nvSpPr>
          <p:cNvPr id="11" name="2 Marcador de contenido"/>
          <p:cNvSpPr txBox="1">
            <a:spLocks/>
          </p:cNvSpPr>
          <p:nvPr/>
        </p:nvSpPr>
        <p:spPr>
          <a:xfrm>
            <a:off x="611188" y="1268413"/>
            <a:ext cx="8040687" cy="4187825"/>
          </a:xfrm>
          <a:prstGeom prst="rect">
            <a:avLst/>
          </a:prstGeom>
          <a:solidFill>
            <a:schemeClr val="accent1">
              <a:lumMod val="60000"/>
              <a:lumOff val="40000"/>
            </a:schemeClr>
          </a:solidFill>
          <a:ln w="9525">
            <a:solidFill>
              <a:schemeClr val="tx1"/>
            </a:solidFill>
          </a:ln>
        </p:spPr>
        <p:txBody>
          <a:bodyPr lIns="182880" tIns="91440"/>
          <a:lstStyle/>
          <a:p>
            <a:pPr fontAlgn="auto">
              <a:spcBef>
                <a:spcPts val="0"/>
              </a:spcBef>
              <a:spcAft>
                <a:spcPts val="0"/>
              </a:spcAft>
              <a:buFontTx/>
              <a:buChar char="-"/>
              <a:defRPr/>
            </a:pPr>
            <a:r>
              <a:rPr lang="es-ES" sz="1600" b="1" dirty="0">
                <a:latin typeface="+mn-lt"/>
                <a:cs typeface="+mn-cs"/>
              </a:rPr>
              <a:t>Historia</a:t>
            </a:r>
            <a:r>
              <a:rPr lang="es-ES" sz="1600" dirty="0">
                <a:latin typeface="+mn-lt"/>
                <a:cs typeface="+mn-cs"/>
              </a:rPr>
              <a:t>: Sus primeros pobladores se remontan al S. IV a. C, siendo éstos celtas de origen indoeuropeo del grupo cultural vacceo como prueban algunos restos arqueológicos. Fue repoblado en 1170 por Fernando II y contó con un fuero que le otorgaba ciertos privilegios. En 1369 Enrique II de </a:t>
            </a:r>
            <a:r>
              <a:rPr lang="es-ES" sz="1600" dirty="0" err="1">
                <a:latin typeface="+mn-lt"/>
                <a:cs typeface="+mn-cs"/>
              </a:rPr>
              <a:t>Trastámara</a:t>
            </a:r>
            <a:r>
              <a:rPr lang="es-ES" sz="1600" dirty="0">
                <a:latin typeface="+mn-lt"/>
                <a:cs typeface="+mn-cs"/>
              </a:rPr>
              <a:t> otorgó al capitán </a:t>
            </a:r>
            <a:r>
              <a:rPr lang="es-ES" sz="1600" dirty="0" err="1">
                <a:latin typeface="+mn-lt"/>
                <a:cs typeface="+mn-cs"/>
              </a:rPr>
              <a:t>Arnao</a:t>
            </a:r>
            <a:r>
              <a:rPr lang="es-ES" sz="1600" dirty="0">
                <a:latin typeface="+mn-lt"/>
                <a:cs typeface="+mn-cs"/>
              </a:rPr>
              <a:t> de </a:t>
            </a:r>
            <a:r>
              <a:rPr lang="es-ES" sz="1600" dirty="0" err="1">
                <a:latin typeface="+mn-lt"/>
                <a:cs typeface="+mn-cs"/>
              </a:rPr>
              <a:t>Solier</a:t>
            </a:r>
            <a:r>
              <a:rPr lang="es-ES" sz="1600" dirty="0">
                <a:latin typeface="+mn-lt"/>
                <a:cs typeface="+mn-cs"/>
              </a:rPr>
              <a:t>, por sus servicios en la lucha por el trono, el Señorío de la Casa de Velasco. En la actualidad la localidad tiene censados 1551 habitantes y forma parte de la Mancomunidad Intermunicipal del Raso de Villalpando junto con otros doce municipios de la Tierra de Campos de la provincia de Zamora. </a:t>
            </a:r>
          </a:p>
          <a:p>
            <a:pPr fontAlgn="auto">
              <a:spcBef>
                <a:spcPts val="0"/>
              </a:spcBef>
              <a:spcAft>
                <a:spcPts val="0"/>
              </a:spcAft>
              <a:buFontTx/>
              <a:buChar char="-"/>
              <a:defRPr/>
            </a:pPr>
            <a:endParaRPr lang="es-ES" sz="1600" dirty="0">
              <a:latin typeface="+mn-lt"/>
              <a:cs typeface="+mn-cs"/>
            </a:endParaRPr>
          </a:p>
          <a:p>
            <a:pPr fontAlgn="auto">
              <a:spcBef>
                <a:spcPts val="0"/>
              </a:spcBef>
              <a:spcAft>
                <a:spcPts val="0"/>
              </a:spcAft>
              <a:buFontTx/>
              <a:buChar char="-"/>
              <a:defRPr/>
            </a:pPr>
            <a:r>
              <a:rPr lang="es-ES" sz="1600" b="1" dirty="0">
                <a:latin typeface="+mn-lt"/>
                <a:cs typeface="+mn-cs"/>
              </a:rPr>
              <a:t> La visita</a:t>
            </a:r>
            <a:r>
              <a:rPr lang="es-ES" sz="1600" dirty="0">
                <a:latin typeface="+mn-lt"/>
                <a:cs typeface="+mn-cs"/>
              </a:rPr>
              <a:t>: Dado el tamaño reducido de la localidad pueden visitarse en poco tiempo los seis elementos culturales que hemos detallado en las siguientes diapositivas.</a:t>
            </a:r>
          </a:p>
          <a:p>
            <a:pPr fontAlgn="auto">
              <a:spcBef>
                <a:spcPts val="0"/>
              </a:spcBef>
              <a:spcAft>
                <a:spcPts val="0"/>
              </a:spcAft>
              <a:buFontTx/>
              <a:buChar char="-"/>
              <a:defRPr/>
            </a:pPr>
            <a:endParaRPr lang="es-ES" sz="1600" dirty="0">
              <a:latin typeface="+mn-lt"/>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2 Marcador de contenido"/>
          <p:cNvSpPr>
            <a:spLocks noGrp="1"/>
          </p:cNvSpPr>
          <p:nvPr>
            <p:ph idx="1"/>
          </p:nvPr>
        </p:nvSpPr>
        <p:spPr>
          <a:xfrm>
            <a:off x="503238" y="530225"/>
            <a:ext cx="8183562" cy="4187825"/>
          </a:xfrm>
        </p:spPr>
        <p:txBody>
          <a:bodyPr/>
          <a:lstStyle/>
          <a:p>
            <a:r>
              <a:rPr lang="es-ES" sz="2000" u="sng" smtClean="0"/>
              <a:t>2.1. Villalpando</a:t>
            </a:r>
            <a:r>
              <a:rPr lang="es-ES" sz="2000" smtClean="0"/>
              <a:t>: </a:t>
            </a:r>
            <a:r>
              <a:rPr lang="es-ES" sz="2000" b="1" smtClean="0"/>
              <a:t>PUERTA DE SAN ANDRÉS O “PUERTA VILLA”</a:t>
            </a:r>
            <a:endParaRPr lang="es-ES" sz="2000" smtClean="0"/>
          </a:p>
          <a:p>
            <a:endParaRPr lang="es-ES" sz="2000" b="1" smtClean="0"/>
          </a:p>
        </p:txBody>
      </p:sp>
      <p:sp>
        <p:nvSpPr>
          <p:cNvPr id="6" name="2 Marcador de contenido"/>
          <p:cNvSpPr txBox="1">
            <a:spLocks/>
          </p:cNvSpPr>
          <p:nvPr/>
        </p:nvSpPr>
        <p:spPr>
          <a:xfrm>
            <a:off x="323850" y="5013325"/>
            <a:ext cx="4032250" cy="1008063"/>
          </a:xfrm>
          <a:prstGeom prst="rect">
            <a:avLst/>
          </a:prstGeom>
        </p:spPr>
        <p:txBody>
          <a:bodyPr lIns="182880" tIns="91440">
            <a:normAutofit fontScale="92500" lnSpcReduction="20000"/>
          </a:bodyPr>
          <a:lstStyle/>
          <a:p>
            <a:pPr marL="265176" indent="-265176" fontAlgn="auto">
              <a:spcBef>
                <a:spcPts val="250"/>
              </a:spcBef>
              <a:spcAft>
                <a:spcPts val="0"/>
              </a:spcAft>
              <a:buClr>
                <a:schemeClr val="accent1"/>
              </a:buClr>
              <a:buSzPct val="80000"/>
              <a:defRPr/>
            </a:pPr>
            <a:r>
              <a:rPr lang="es-ES" sz="1400" dirty="0">
                <a:latin typeface="+mn-lt"/>
                <a:cs typeface="+mn-cs"/>
              </a:rPr>
              <a:t>Autor: </a:t>
            </a:r>
            <a:r>
              <a:rPr lang="es-ES" sz="1400" dirty="0" err="1">
                <a:latin typeface="+mn-lt"/>
                <a:cs typeface="+mn-cs"/>
              </a:rPr>
              <a:t>Miguelssm</a:t>
            </a:r>
            <a:endParaRPr lang="es-ES" sz="1400" dirty="0">
              <a:latin typeface="+mn-lt"/>
              <a:cs typeface="+mn-cs"/>
            </a:endParaRPr>
          </a:p>
          <a:p>
            <a:pPr marL="265176" indent="-265176" fontAlgn="auto">
              <a:spcBef>
                <a:spcPts val="250"/>
              </a:spcBef>
              <a:spcAft>
                <a:spcPts val="0"/>
              </a:spcAft>
              <a:buClr>
                <a:schemeClr val="accent1"/>
              </a:buClr>
              <a:buSzPct val="80000"/>
              <a:defRPr/>
            </a:pPr>
            <a:r>
              <a:rPr lang="es-ES" sz="1400" dirty="0">
                <a:latin typeface="+mn-lt"/>
                <a:cs typeface="+mn-cs"/>
              </a:rPr>
              <a:t>Enlace: http://upload.wikimedia.org/wikipedia/commons/0/00/Puerta_Villa_o_de_San_Andres.JPG </a:t>
            </a:r>
            <a:endParaRPr lang="es-ES" sz="1400" u="sng" dirty="0">
              <a:latin typeface="+mn-lt"/>
              <a:cs typeface="+mn-cs"/>
            </a:endParaRPr>
          </a:p>
        </p:txBody>
      </p:sp>
      <p:sp>
        <p:nvSpPr>
          <p:cNvPr id="11" name="2 Marcador de contenido"/>
          <p:cNvSpPr txBox="1">
            <a:spLocks/>
          </p:cNvSpPr>
          <p:nvPr/>
        </p:nvSpPr>
        <p:spPr>
          <a:xfrm>
            <a:off x="5148263" y="1268413"/>
            <a:ext cx="3503612" cy="4187825"/>
          </a:xfrm>
          <a:prstGeom prst="rect">
            <a:avLst/>
          </a:prstGeom>
          <a:solidFill>
            <a:schemeClr val="accent1">
              <a:lumMod val="60000"/>
              <a:lumOff val="40000"/>
            </a:schemeClr>
          </a:solidFill>
          <a:ln w="9525">
            <a:solidFill>
              <a:schemeClr val="tx1"/>
            </a:solidFill>
          </a:ln>
        </p:spPr>
        <p:txBody>
          <a:bodyPr lIns="182880" tIns="91440"/>
          <a:lstStyle/>
          <a:p>
            <a:pPr fontAlgn="auto">
              <a:spcBef>
                <a:spcPts val="0"/>
              </a:spcBef>
              <a:spcAft>
                <a:spcPts val="0"/>
              </a:spcAft>
              <a:defRPr/>
            </a:pPr>
            <a:r>
              <a:rPr lang="es-ES" sz="1600" dirty="0">
                <a:latin typeface="+mn-lt"/>
                <a:cs typeface="+mn-cs"/>
              </a:rPr>
              <a:t>La Puerta de San Andrés constituye hoy uno de los restos más destacados de las murallas y fortificaciones que existieron en Villalpando. La puerta está construida en sillería, disponiendo de arcos apuntados a ambos lados. En su exterior cuenta con dos cubos de importante porte que fueron incorporados a principios del siglo XVI. </a:t>
            </a:r>
          </a:p>
          <a:p>
            <a:pPr fontAlgn="auto">
              <a:spcBef>
                <a:spcPts val="0"/>
              </a:spcBef>
              <a:spcAft>
                <a:spcPts val="0"/>
              </a:spcAft>
              <a:defRPr/>
            </a:pPr>
            <a:r>
              <a:rPr lang="es-ES" sz="1600" dirty="0">
                <a:latin typeface="+mn-lt"/>
                <a:cs typeface="+mn-cs"/>
              </a:rPr>
              <a:t>Debido a su deterioro fue restaurada en 2013.</a:t>
            </a:r>
            <a:endParaRPr lang="es-ES" sz="1600" dirty="0">
              <a:latin typeface="+mn-lt"/>
              <a:cs typeface="+mn-cs"/>
            </a:endParaRPr>
          </a:p>
        </p:txBody>
      </p:sp>
      <p:pic>
        <p:nvPicPr>
          <p:cNvPr id="19460" name="Picture 2" descr="https://lh5.googleusercontent.com/glcdi5R3rkwlBKW4E1xceW1oKeDJw1vnZZNcq3Kt0wHKFUrByyVNFyMSg3b09-Y3ljR-UyN9VUiFVgTKsDe40q3TtwSC5YuveG4rbP4uF2BDL3yKW7-ypeGH7IHguK2t9vE"/>
          <p:cNvPicPr>
            <a:picLocks noChangeAspect="1" noChangeArrowheads="1"/>
          </p:cNvPicPr>
          <p:nvPr/>
        </p:nvPicPr>
        <p:blipFill>
          <a:blip r:embed="rId2"/>
          <a:srcRect/>
          <a:stretch>
            <a:fillRect/>
          </a:stretch>
        </p:blipFill>
        <p:spPr bwMode="auto">
          <a:xfrm>
            <a:off x="468313" y="1773238"/>
            <a:ext cx="4543425" cy="3022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3238" y="530225"/>
            <a:ext cx="8183562" cy="4187825"/>
          </a:xfrm>
        </p:spPr>
        <p:txBody>
          <a:bodyPr>
            <a:normAutofit/>
          </a:bodyPr>
          <a:lstStyle/>
          <a:p>
            <a:pPr marL="265176" indent="-265176" fontAlgn="auto">
              <a:spcAft>
                <a:spcPts val="0"/>
              </a:spcAft>
              <a:buFont typeface="Wingdings 2"/>
              <a:buChar char=""/>
              <a:defRPr/>
            </a:pPr>
            <a:r>
              <a:rPr lang="es-ES" sz="2000" u="sng" dirty="0" smtClean="0"/>
              <a:t>2.1. Villalpando</a:t>
            </a:r>
            <a:r>
              <a:rPr lang="es-ES" sz="2000" dirty="0" smtClean="0"/>
              <a:t>: </a:t>
            </a:r>
            <a:r>
              <a:rPr lang="es-ES" sz="2000" b="1" cap="all" dirty="0" smtClean="0"/>
              <a:t>Palacio de los Velasco, Condestables de Castilla</a:t>
            </a:r>
            <a:endParaRPr lang="es-ES" sz="2000" b="1" cap="all" dirty="0"/>
          </a:p>
        </p:txBody>
      </p:sp>
      <p:sp>
        <p:nvSpPr>
          <p:cNvPr id="20482" name="2 Marcador de contenido"/>
          <p:cNvSpPr txBox="1">
            <a:spLocks/>
          </p:cNvSpPr>
          <p:nvPr/>
        </p:nvSpPr>
        <p:spPr bwMode="auto">
          <a:xfrm>
            <a:off x="323850" y="5013325"/>
            <a:ext cx="4032250" cy="1008063"/>
          </a:xfrm>
          <a:prstGeom prst="rect">
            <a:avLst/>
          </a:prstGeom>
          <a:noFill/>
          <a:ln w="9525">
            <a:noFill/>
            <a:miter lim="800000"/>
            <a:headEnd/>
            <a:tailEnd/>
          </a:ln>
        </p:spPr>
        <p:txBody>
          <a:bodyPr lIns="182880" tIns="91440"/>
          <a:lstStyle/>
          <a:p>
            <a:pPr marL="265113" indent="-265113">
              <a:spcBef>
                <a:spcPts val="250"/>
              </a:spcBef>
              <a:buClr>
                <a:schemeClr val="accent1"/>
              </a:buClr>
              <a:buSzPct val="80000"/>
            </a:pPr>
            <a:r>
              <a:rPr lang="es-ES" sz="1400">
                <a:latin typeface="Verdana" pitchFamily="34" charset="0"/>
              </a:rPr>
              <a:t>Autor: Pablo Miranda</a:t>
            </a:r>
          </a:p>
        </p:txBody>
      </p:sp>
      <p:pic>
        <p:nvPicPr>
          <p:cNvPr id="20483" name="Picture 2" descr="https://lh3.googleusercontent.com/OvoU2zAy8U4ccvVS0IjO7zDLTJteWTn91-W9aujle1FLJSfz_he-J_peIBhFCdgqEcmTjfgwFtPrbBOzV0BjCIuV8h85wTgwr2w86gAJKUbFg6WfB-SlFCTwVWFSbp4PPLE"/>
          <p:cNvPicPr>
            <a:picLocks noChangeAspect="1" noChangeArrowheads="1"/>
          </p:cNvPicPr>
          <p:nvPr/>
        </p:nvPicPr>
        <p:blipFill>
          <a:blip r:embed="rId2"/>
          <a:srcRect/>
          <a:stretch>
            <a:fillRect/>
          </a:stretch>
        </p:blipFill>
        <p:spPr bwMode="auto">
          <a:xfrm>
            <a:off x="468313" y="1628775"/>
            <a:ext cx="4508500" cy="3024188"/>
          </a:xfrm>
          <a:prstGeom prst="rect">
            <a:avLst/>
          </a:prstGeom>
          <a:noFill/>
          <a:ln w="9525">
            <a:solidFill>
              <a:schemeClr val="tx1"/>
            </a:solidFill>
            <a:miter lim="800000"/>
            <a:headEnd/>
            <a:tailEnd/>
          </a:ln>
        </p:spPr>
      </p:pic>
      <p:sp>
        <p:nvSpPr>
          <p:cNvPr id="11" name="2 Marcador de contenido"/>
          <p:cNvSpPr txBox="1">
            <a:spLocks/>
          </p:cNvSpPr>
          <p:nvPr/>
        </p:nvSpPr>
        <p:spPr>
          <a:xfrm>
            <a:off x="5148263" y="1268413"/>
            <a:ext cx="3503612" cy="4187825"/>
          </a:xfrm>
          <a:prstGeom prst="rect">
            <a:avLst/>
          </a:prstGeom>
          <a:solidFill>
            <a:schemeClr val="accent1">
              <a:lumMod val="60000"/>
              <a:lumOff val="40000"/>
            </a:schemeClr>
          </a:solidFill>
          <a:ln w="9525">
            <a:solidFill>
              <a:schemeClr val="tx1"/>
            </a:solidFill>
          </a:ln>
        </p:spPr>
        <p:txBody>
          <a:bodyPr lIns="182880" tIns="91440">
            <a:normAutofit/>
          </a:bodyPr>
          <a:lstStyle/>
          <a:p>
            <a:pPr indent="-265176" fontAlgn="auto">
              <a:spcBef>
                <a:spcPts val="250"/>
              </a:spcBef>
              <a:spcAft>
                <a:spcPts val="0"/>
              </a:spcAft>
              <a:buClr>
                <a:schemeClr val="accent1"/>
              </a:buClr>
              <a:buSzPct val="80000"/>
              <a:defRPr/>
            </a:pPr>
            <a:r>
              <a:rPr lang="es-ES" sz="1600" dirty="0">
                <a:latin typeface="+mn-lt"/>
                <a:cs typeface="+mn-cs"/>
              </a:rPr>
              <a:t>El palacio, edificado sobre un antiguo palacio gótico, fue utilizado como residencia por parte de los Condestables de Castilla durante el siglo XVI. No obstante, vivió momentos convulsos al ser incendiado en 1521 por los Comuneros, siendo reconstruido en 1527. En la actualidad solo se conserva la estructura de una torre y dos fachadas. </a:t>
            </a:r>
            <a:endParaRPr lang="es-ES" sz="1600" dirty="0">
              <a:latin typeface="+mn-lt"/>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2 Marcador de contenido"/>
          <p:cNvSpPr>
            <a:spLocks noGrp="1"/>
          </p:cNvSpPr>
          <p:nvPr>
            <p:ph idx="1"/>
          </p:nvPr>
        </p:nvSpPr>
        <p:spPr>
          <a:xfrm>
            <a:off x="503238" y="530225"/>
            <a:ext cx="8183562" cy="4187825"/>
          </a:xfrm>
        </p:spPr>
        <p:txBody>
          <a:bodyPr/>
          <a:lstStyle/>
          <a:p>
            <a:r>
              <a:rPr lang="es-ES" sz="2000" u="sng" smtClean="0"/>
              <a:t>2.1. Villalpando</a:t>
            </a:r>
            <a:r>
              <a:rPr lang="es-ES" sz="2000" smtClean="0"/>
              <a:t>: </a:t>
            </a:r>
            <a:r>
              <a:rPr lang="es-ES" sz="2000" b="1" smtClean="0"/>
              <a:t>RESTOS DE LA MURALLA Y PUERTA DE SANTIAGO</a:t>
            </a:r>
            <a:endParaRPr lang="es-ES" sz="2000" smtClean="0"/>
          </a:p>
          <a:p>
            <a:endParaRPr lang="es-ES" sz="2000" b="1" smtClean="0"/>
          </a:p>
        </p:txBody>
      </p:sp>
      <p:sp>
        <p:nvSpPr>
          <p:cNvPr id="21506" name="2 Marcador de contenido"/>
          <p:cNvSpPr txBox="1">
            <a:spLocks/>
          </p:cNvSpPr>
          <p:nvPr/>
        </p:nvSpPr>
        <p:spPr bwMode="auto">
          <a:xfrm>
            <a:off x="323850" y="5300663"/>
            <a:ext cx="4032250" cy="1008062"/>
          </a:xfrm>
          <a:prstGeom prst="rect">
            <a:avLst/>
          </a:prstGeom>
          <a:noFill/>
          <a:ln w="9525">
            <a:noFill/>
            <a:miter lim="800000"/>
            <a:headEnd/>
            <a:tailEnd/>
          </a:ln>
        </p:spPr>
        <p:txBody>
          <a:bodyPr lIns="182880" tIns="91440"/>
          <a:lstStyle/>
          <a:p>
            <a:pPr marL="265113" indent="-265113">
              <a:spcBef>
                <a:spcPts val="250"/>
              </a:spcBef>
              <a:buClr>
                <a:schemeClr val="accent1"/>
              </a:buClr>
              <a:buSzPct val="80000"/>
            </a:pPr>
            <a:r>
              <a:rPr lang="es-ES" sz="1400">
                <a:latin typeface="Verdana" pitchFamily="34" charset="0"/>
              </a:rPr>
              <a:t>Autor: Rubén Domínguez</a:t>
            </a:r>
            <a:endParaRPr lang="es-ES" sz="1400" u="sng">
              <a:latin typeface="Verdana" pitchFamily="34" charset="0"/>
            </a:endParaRPr>
          </a:p>
        </p:txBody>
      </p:sp>
      <p:sp>
        <p:nvSpPr>
          <p:cNvPr id="11" name="2 Marcador de contenido"/>
          <p:cNvSpPr txBox="1">
            <a:spLocks/>
          </p:cNvSpPr>
          <p:nvPr/>
        </p:nvSpPr>
        <p:spPr>
          <a:xfrm>
            <a:off x="5148263" y="1268413"/>
            <a:ext cx="3503612" cy="4187825"/>
          </a:xfrm>
          <a:prstGeom prst="rect">
            <a:avLst/>
          </a:prstGeom>
          <a:solidFill>
            <a:schemeClr val="accent1">
              <a:lumMod val="60000"/>
              <a:lumOff val="40000"/>
            </a:schemeClr>
          </a:solidFill>
          <a:ln w="9525">
            <a:solidFill>
              <a:schemeClr val="tx1"/>
            </a:solidFill>
          </a:ln>
        </p:spPr>
        <p:txBody>
          <a:bodyPr lIns="182880" tIns="91440"/>
          <a:lstStyle/>
          <a:p>
            <a:pPr fontAlgn="auto">
              <a:spcBef>
                <a:spcPts val="0"/>
              </a:spcBef>
              <a:spcAft>
                <a:spcPts val="0"/>
              </a:spcAft>
              <a:defRPr/>
            </a:pPr>
            <a:r>
              <a:rPr lang="es-ES" sz="1600" dirty="0">
                <a:latin typeface="+mn-lt"/>
                <a:cs typeface="+mn-cs"/>
              </a:rPr>
              <a:t>El conjunto de murallas más actual fue construido en el siglo XIV. De aquella época la localidad aún conserva la “Puerta de Santiago” y algún resto de muralla anexa a la misma. Junto a la puerta estaba situada una iglesia que contaba con una torre separada de la construcción y que fue reconstruida por vez primera en 1510.</a:t>
            </a:r>
            <a:endParaRPr lang="es-ES" sz="1600" dirty="0">
              <a:latin typeface="+mn-lt"/>
              <a:cs typeface="+mn-cs"/>
            </a:endParaRPr>
          </a:p>
        </p:txBody>
      </p:sp>
      <p:pic>
        <p:nvPicPr>
          <p:cNvPr id="21508" name="Picture 2" descr="G:\DCIM\110_1903\IMGP0024.JPG"/>
          <p:cNvPicPr>
            <a:picLocks noChangeAspect="1" noChangeArrowheads="1"/>
          </p:cNvPicPr>
          <p:nvPr/>
        </p:nvPicPr>
        <p:blipFill>
          <a:blip r:embed="rId2"/>
          <a:srcRect t="12201" b="15652"/>
          <a:stretch>
            <a:fillRect/>
          </a:stretch>
        </p:blipFill>
        <p:spPr bwMode="auto">
          <a:xfrm>
            <a:off x="827088" y="1485900"/>
            <a:ext cx="3816350" cy="367188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339</TotalTime>
  <Words>1508</Words>
  <Application>Microsoft Office PowerPoint</Application>
  <PresentationFormat>On-screen Show (4:3)</PresentationFormat>
  <Paragraphs>187</Paragraphs>
  <Slides>29</Slides>
  <Notes>0</Notes>
  <HiddenSlides>0</HiddenSlides>
  <MMClips>0</MMClips>
  <ScaleCrop>false</ScaleCrop>
  <HeadingPairs>
    <vt:vector size="6" baseType="variant">
      <vt:variant>
        <vt:lpstr>Fuentes usadas</vt:lpstr>
      </vt:variant>
      <vt:variant>
        <vt:i4>5</vt:i4>
      </vt:variant>
      <vt:variant>
        <vt:lpstr>Plantilla de diseño</vt:lpstr>
      </vt:variant>
      <vt:variant>
        <vt:i4>5</vt:i4>
      </vt:variant>
      <vt:variant>
        <vt:lpstr>Títulos de diapositiva</vt:lpstr>
      </vt:variant>
      <vt:variant>
        <vt:i4>29</vt:i4>
      </vt:variant>
    </vt:vector>
  </HeadingPairs>
  <TitlesOfParts>
    <vt:vector size="39" baseType="lpstr">
      <vt:lpstr>Verdana</vt:lpstr>
      <vt:lpstr>Arial</vt:lpstr>
      <vt:lpstr>Wingdings 2</vt:lpstr>
      <vt:lpstr>Calibri</vt:lpstr>
      <vt:lpstr>Times New Roman</vt:lpstr>
      <vt:lpstr>Aspecto</vt:lpstr>
      <vt:lpstr>Aspecto</vt:lpstr>
      <vt:lpstr>Aspecto</vt:lpstr>
      <vt:lpstr>Aspecto</vt:lpstr>
      <vt:lpstr>Aspecto</vt:lpstr>
      <vt:lpstr>Guía de Visita a Villalpando y las Lagunas de Villafáfila</vt:lpstr>
      <vt:lpstr>1. Presentación</vt:lpstr>
      <vt:lpstr>Diapositiva 3</vt:lpstr>
      <vt:lpstr>Diapositiva 4</vt:lpstr>
      <vt:lpstr>2. Espacios a visitar</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3. Actividades para los alumnos</vt:lpstr>
      <vt:lpstr>Diapositiva 23</vt:lpstr>
      <vt:lpstr>Diapositiva 24</vt:lpstr>
      <vt:lpstr>Diapositiva 25</vt:lpstr>
      <vt:lpstr>Diapositiva 26</vt:lpstr>
      <vt:lpstr>Diapositiva 27</vt:lpstr>
      <vt:lpstr>Diapositiva 28</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de Visita a Villalpando</dc:title>
  <dc:creator>dmr</dc:creator>
  <cp:lastModifiedBy>AS</cp:lastModifiedBy>
  <cp:revision>33</cp:revision>
  <dcterms:created xsi:type="dcterms:W3CDTF">2015-03-10T11:03:02Z</dcterms:created>
  <dcterms:modified xsi:type="dcterms:W3CDTF">2015-03-24T17:16:54Z</dcterms:modified>
</cp:coreProperties>
</file>